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11" r:id="rId1"/>
  </p:sldMasterIdLst>
  <p:notesMasterIdLst>
    <p:notesMasterId r:id="rId60"/>
  </p:notesMasterIdLst>
  <p:sldIdLst>
    <p:sldId id="374" r:id="rId2"/>
    <p:sldId id="384" r:id="rId3"/>
    <p:sldId id="397" r:id="rId4"/>
    <p:sldId id="385" r:id="rId5"/>
    <p:sldId id="457" r:id="rId6"/>
    <p:sldId id="468" r:id="rId7"/>
    <p:sldId id="469" r:id="rId8"/>
    <p:sldId id="479" r:id="rId9"/>
    <p:sldId id="473" r:id="rId10"/>
    <p:sldId id="474" r:id="rId11"/>
    <p:sldId id="475" r:id="rId12"/>
    <p:sldId id="477" r:id="rId13"/>
    <p:sldId id="501" r:id="rId14"/>
    <p:sldId id="435" r:id="rId15"/>
    <p:sldId id="512" r:id="rId16"/>
    <p:sldId id="502" r:id="rId17"/>
    <p:sldId id="511" r:id="rId18"/>
    <p:sldId id="476" r:id="rId19"/>
    <p:sldId id="478" r:id="rId20"/>
    <p:sldId id="486" r:id="rId21"/>
    <p:sldId id="485" r:id="rId22"/>
    <p:sldId id="481" r:id="rId23"/>
    <p:sldId id="499" r:id="rId24"/>
    <p:sldId id="495" r:id="rId25"/>
    <p:sldId id="492" r:id="rId26"/>
    <p:sldId id="494" r:id="rId27"/>
    <p:sldId id="439" r:id="rId28"/>
    <p:sldId id="508" r:id="rId29"/>
    <p:sldId id="509" r:id="rId30"/>
    <p:sldId id="514" r:id="rId31"/>
    <p:sldId id="515" r:id="rId32"/>
    <p:sldId id="521" r:id="rId33"/>
    <p:sldId id="518" r:id="rId34"/>
    <p:sldId id="516" r:id="rId35"/>
    <p:sldId id="519" r:id="rId36"/>
    <p:sldId id="517" r:id="rId37"/>
    <p:sldId id="497" r:id="rId38"/>
    <p:sldId id="446" r:id="rId39"/>
    <p:sldId id="506" r:id="rId40"/>
    <p:sldId id="449" r:id="rId41"/>
    <p:sldId id="503" r:id="rId42"/>
    <p:sldId id="513" r:id="rId43"/>
    <p:sldId id="504" r:id="rId44"/>
    <p:sldId id="505" r:id="rId45"/>
    <p:sldId id="451" r:id="rId46"/>
    <p:sldId id="454" r:id="rId47"/>
    <p:sldId id="466" r:id="rId48"/>
    <p:sldId id="510" r:id="rId49"/>
    <p:sldId id="462" r:id="rId50"/>
    <p:sldId id="463" r:id="rId51"/>
    <p:sldId id="488" r:id="rId52"/>
    <p:sldId id="489" r:id="rId53"/>
    <p:sldId id="434" r:id="rId54"/>
    <p:sldId id="429" r:id="rId55"/>
    <p:sldId id="390" r:id="rId56"/>
    <p:sldId id="262" r:id="rId57"/>
    <p:sldId id="257" r:id="rId58"/>
    <p:sldId id="258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1414"/>
    <a:srgbClr val="3B1010"/>
    <a:srgbClr val="D98B0C"/>
    <a:srgbClr val="A03D56"/>
    <a:srgbClr val="F5AEBE"/>
    <a:srgbClr val="9D6BE1"/>
    <a:srgbClr val="B99AD1"/>
    <a:srgbClr val="E0B691"/>
    <a:srgbClr val="BDAC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3061" autoAdjust="0"/>
  </p:normalViewPr>
  <p:slideViewPr>
    <p:cSldViewPr snapToGrid="0" snapToObjects="1">
      <p:cViewPr varScale="1">
        <p:scale>
          <a:sx n="114" d="100"/>
          <a:sy n="114" d="100"/>
        </p:scale>
        <p:origin x="157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983F2-9EDD-1940-A1AE-22DFF66DDEE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BB8C1-6796-404B-80E4-14578BD7C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36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35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03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5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56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Quantification of verbal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08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Quantification of verbal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26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Quantification of verbal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80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Quantification of verbal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04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Quantification of verbal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46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2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26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https://arxiv.org/pdf/1810.06546.pdf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90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https://arxiv.org/pdf/1810.06546.pdf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28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https://arxiv.org/pdf/1810.06546.pdf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52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27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78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30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57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8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Quantification of verbal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95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9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29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53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9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21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3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2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9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BB8C1-6796-404B-80E4-14578BD7C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5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D279E1-64B9-A94D-B977-0383B47F14B9}"/>
              </a:ext>
            </a:extLst>
          </p:cNvPr>
          <p:cNvSpPr/>
          <p:nvPr userDrawn="1"/>
        </p:nvSpPr>
        <p:spPr>
          <a:xfrm>
            <a:off x="0" y="0"/>
            <a:ext cx="12192000" cy="4374126"/>
          </a:xfrm>
          <a:prstGeom prst="rect">
            <a:avLst/>
          </a:prstGeom>
          <a:solidFill>
            <a:srgbClr val="4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0699F-9ECB-3543-B052-FCC2E4B70344}" type="datetime1"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4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9368-A0C7-1A43-A0D3-615762102219}" type="datetime1"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6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85AD-52D1-3841-B08F-BD6CB55A04DD}" type="datetime1"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0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5C9BF7-5E48-0444-B8A3-3252609CE8F2}"/>
              </a:ext>
            </a:extLst>
          </p:cNvPr>
          <p:cNvSpPr/>
          <p:nvPr userDrawn="1"/>
        </p:nvSpPr>
        <p:spPr>
          <a:xfrm>
            <a:off x="0" y="6490383"/>
            <a:ext cx="12192000" cy="367617"/>
          </a:xfrm>
          <a:prstGeom prst="rect">
            <a:avLst/>
          </a:prstGeom>
          <a:solidFill>
            <a:srgbClr val="3B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D21FE7-B9A0-FD4F-8F9E-67BF1B89997C}"/>
              </a:ext>
            </a:extLst>
          </p:cNvPr>
          <p:cNvSpPr/>
          <p:nvPr userDrawn="1"/>
        </p:nvSpPr>
        <p:spPr>
          <a:xfrm>
            <a:off x="0" y="84290"/>
            <a:ext cx="12192000" cy="128287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30BE0-5EC6-E142-9D3B-A9FEADC92EF2}"/>
              </a:ext>
            </a:extLst>
          </p:cNvPr>
          <p:cNvSpPr/>
          <p:nvPr userDrawn="1"/>
        </p:nvSpPr>
        <p:spPr>
          <a:xfrm>
            <a:off x="0" y="0"/>
            <a:ext cx="12192000" cy="1282875"/>
          </a:xfrm>
          <a:prstGeom prst="rect">
            <a:avLst/>
          </a:prstGeom>
          <a:solidFill>
            <a:srgbClr val="4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51285" y="6538478"/>
            <a:ext cx="5289430" cy="268522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Probing Hypernymy in Functional Distributional Semantics - DELPH-IN Summit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02460" y="6538478"/>
            <a:ext cx="2451340" cy="268522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1DB157EA-20DF-AF46-B52B-79456540E7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A384EEE-54C0-1A49-9C6A-A84CD1C1A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lnSpc>
                <a:spcPct val="125000"/>
              </a:lnSpc>
              <a:defRPr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3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B767DF-99EE-364C-B6EA-56E5FBFCA22F}"/>
              </a:ext>
            </a:extLst>
          </p:cNvPr>
          <p:cNvSpPr/>
          <p:nvPr userDrawn="1"/>
        </p:nvSpPr>
        <p:spPr>
          <a:xfrm>
            <a:off x="0" y="-1"/>
            <a:ext cx="12192000" cy="4562476"/>
          </a:xfrm>
          <a:prstGeom prst="rect">
            <a:avLst/>
          </a:prstGeom>
          <a:solidFill>
            <a:srgbClr val="4C1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73311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225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FE19-0858-1D4B-B165-A2AE324D127F}" type="datetime1"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0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2BBF-64F7-FF47-B8A0-CB4064268C4D}" type="datetime1">
              <a:t>6/26/23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91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442F-0DFA-CF4C-9286-198B56A72521}" type="datetime1">
              <a:t>6/26/23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0806-B807-774D-A17B-B289E9016844}" type="datetime1">
              <a:t>6/26/23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8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71A6-DF80-B04E-90D9-174EC939A43B}" type="datetime1"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0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F53B-D039-6B40-9933-6AF10CFAF87D}" type="datetime1"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9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6000" y="376761"/>
            <a:ext cx="10800000" cy="906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000" y="1825200"/>
            <a:ext cx="10800000" cy="39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0ADCF-0841-2F49-B7CB-9C02DAFC1736}" type="datetime1"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Probing Hypernymy in Functional Distributional Semantics - DELPH-IN Summit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157EA-20DF-AF46-B52B-79456540E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40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47.png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tiff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1.png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6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10.png"/><Relationship Id="rId4" Type="http://schemas.openxmlformats.org/officeDocument/2006/relationships/image" Target="../media/image5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4.svg"/><Relationship Id="rId3" Type="http://schemas.openxmlformats.org/officeDocument/2006/relationships/image" Target="../media/image62.svg"/><Relationship Id="rId7" Type="http://schemas.openxmlformats.org/officeDocument/2006/relationships/image" Target="../media/image70.svg"/><Relationship Id="rId12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62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5" Type="http://schemas.openxmlformats.org/officeDocument/2006/relationships/image" Target="../media/image64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81.png"/><Relationship Id="rId3" Type="http://schemas.openxmlformats.org/officeDocument/2006/relationships/image" Target="../media/image61.png"/><Relationship Id="rId7" Type="http://schemas.openxmlformats.org/officeDocument/2006/relationships/image" Target="../media/image87.png"/><Relationship Id="rId12" Type="http://schemas.openxmlformats.org/officeDocument/2006/relationships/image" Target="../media/image7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11" Type="http://schemas.openxmlformats.org/officeDocument/2006/relationships/image" Target="../media/image75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62.svg"/><Relationship Id="rId9" Type="http://schemas.openxmlformats.org/officeDocument/2006/relationships/image" Target="../media/image89.png"/><Relationship Id="rId14" Type="http://schemas.openxmlformats.org/officeDocument/2006/relationships/image" Target="../media/image8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2120-B4C7-EC41-81F5-15A2D8141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Probing Hypernymy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in Functional Distributional Semantics</a:t>
            </a:r>
            <a:endParaRPr lang="en-US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5B983-8C16-B04A-83F1-59561F461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Prepared by: Chun Hei Lo</a:t>
            </a:r>
          </a:p>
        </p:txBody>
      </p:sp>
    </p:spTree>
    <p:extLst>
      <p:ext uri="{BB962C8B-B14F-4D97-AF65-F5344CB8AC3E}">
        <p14:creationId xmlns:p14="http://schemas.microsoft.com/office/powerpoint/2010/main" val="1994455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DC95E4AF-ECE6-E04B-B9A3-5546D9D789AF}"/>
              </a:ext>
            </a:extLst>
          </p:cNvPr>
          <p:cNvSpPr/>
          <p:nvPr/>
        </p:nvSpPr>
        <p:spPr>
          <a:xfrm>
            <a:off x="9982200" y="3559090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40CB7A-A7E4-8247-B151-8682672360FF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F2FB75-9D75-F34D-92A8-27BED1CE1175}"/>
              </a:ext>
            </a:extLst>
          </p:cNvPr>
          <p:cNvSpPr/>
          <p:nvPr/>
        </p:nvSpPr>
        <p:spPr>
          <a:xfrm>
            <a:off x="7972016" y="1939609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pet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endParaRPr lang="en-US" altLang="zh-TW" sz="1700" dirty="0"/>
              </a:p>
              <a:p>
                <a:pPr marL="0" indent="0" algn="ctr">
                  <a:buNone/>
                </a:pPr>
                <a:r>
                  <a:rPr lang="en-US" altLang="zh-TW" sz="1700" dirty="0"/>
                  <a:t>Predicates will be true of their characteristic features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700" i="1" dirty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altLang="zh-TW" sz="17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700" b="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7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700" b="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TW" sz="1700" b="0" i="0" dirty="0">
                          <a:latin typeface="Cambria Math" panose="02040503050406030204" pitchFamily="18" charset="0"/>
                        </a:rPr>
                        <m:t>dog</m:t>
                      </m:r>
                      <m:d>
                        <m:dPr>
                          <m:ctrlPr>
                            <a:rPr lang="en-US" altLang="zh-TW" sz="17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7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700" b="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700" b="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700" dirty="0"/>
              </a:p>
              <a:p>
                <a:pPr marL="0" indent="0">
                  <a:buNone/>
                </a:pPr>
                <a:endParaRPr lang="en-US" altLang="zh-TW" sz="17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FD53C-2C41-114C-BC51-CA99111D5BB3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038E94-6EE7-314E-B028-76644304DA36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D2B0A3C-1EED-9946-AC66-3D6BC3C24738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23C984-C5BA-124C-81D3-61DA2E2BA2B7}"/>
                  </a:ext>
                </a:extLst>
              </p:cNvPr>
              <p:cNvSpPr txBox="1"/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A23C984-C5BA-124C-81D3-61DA2E2BA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2000C7-E41D-A749-9005-A263A2D4CF1F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2000C7-E41D-A749-9005-A263A2D4C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770BEA-0A60-EC42-BBFB-66C243AB4503}"/>
                  </a:ext>
                </a:extLst>
              </p:cNvPr>
              <p:cNvSpPr txBox="1"/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pet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7770BEA-0A60-EC42-BBFB-66C243AB4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/>
              <p:nvPr/>
            </p:nvSpPr>
            <p:spPr>
              <a:xfrm>
                <a:off x="8864235" y="1776511"/>
                <a:ext cx="1493935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235" y="1776511"/>
                <a:ext cx="1493935" cy="355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B5D0AC3-8AE5-A749-9544-F8DA3F54F9DD}"/>
              </a:ext>
            </a:extLst>
          </p:cNvPr>
          <p:cNvGrpSpPr/>
          <p:nvPr/>
        </p:nvGrpSpPr>
        <p:grpSpPr>
          <a:xfrm rot="21145161">
            <a:off x="8883278" y="1791327"/>
            <a:ext cx="2933205" cy="2054431"/>
            <a:chOff x="8763990" y="2306194"/>
            <a:chExt cx="2933205" cy="205443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F1B3A3-14B5-334D-B733-3285FE290E8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A110377-ECB9-8A47-B08D-94480249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039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i="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pet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endParaRPr lang="en-US" altLang="zh-TW" sz="1700" dirty="0"/>
              </a:p>
              <a:p>
                <a:pPr marL="0" indent="0" algn="ctr">
                  <a:buNone/>
                </a:pPr>
                <a:r>
                  <a:rPr lang="en-US" altLang="zh-TW" sz="1700" dirty="0"/>
                  <a:t>Predicates will be true of their characteristic features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700" i="1" dirty="0"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altLang="zh-TW" sz="17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700" b="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7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1700" b="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zh-TW" sz="1700" b="0" i="0" dirty="0">
                          <a:latin typeface="Cambria Math" panose="02040503050406030204" pitchFamily="18" charset="0"/>
                        </a:rPr>
                        <m:t>mammal</m:t>
                      </m:r>
                      <m:d>
                        <m:dPr>
                          <m:ctrlPr>
                            <a:rPr lang="en-US" altLang="zh-TW" sz="17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7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700" b="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700" b="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TW" sz="17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FD53C-2C41-114C-BC51-CA99111D5BB3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D2B0A3C-1EED-9946-AC66-3D6BC3C24738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2F9D95-58CE-E241-9F69-B69E46A6A25A}"/>
              </a:ext>
            </a:extLst>
          </p:cNvPr>
          <p:cNvSpPr/>
          <p:nvPr/>
        </p:nvSpPr>
        <p:spPr>
          <a:xfrm>
            <a:off x="9982200" y="3559090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4650B4E-4620-2F44-897A-13A8EC7324EE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667564-F585-944E-917B-AA3FE9F6C3DA}"/>
              </a:ext>
            </a:extLst>
          </p:cNvPr>
          <p:cNvSpPr/>
          <p:nvPr/>
        </p:nvSpPr>
        <p:spPr>
          <a:xfrm>
            <a:off x="7972016" y="1939609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92EB76-FD95-C142-8C4C-ACD1224373CA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1C909BC-FEAC-D545-8295-FD84A9511727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B40F07-4DE3-5445-AA3B-7F1F705B4AB0}"/>
                  </a:ext>
                </a:extLst>
              </p:cNvPr>
              <p:cNvSpPr txBox="1"/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B40F07-4DE3-5445-AA3B-7F1F705B4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5C34F-A157-7F44-8AB1-4BADACD00DCA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3B5C34F-A157-7F44-8AB1-4BADACD00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F24BDD-2EBC-4445-9438-D72800F1DAFC}"/>
                  </a:ext>
                </a:extLst>
              </p:cNvPr>
              <p:cNvSpPr txBox="1"/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pet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F24BDD-2EBC-4445-9438-D72800F1D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B5D0AC3-8AE5-A749-9544-F8DA3F54F9DD}"/>
              </a:ext>
            </a:extLst>
          </p:cNvPr>
          <p:cNvGrpSpPr/>
          <p:nvPr/>
        </p:nvGrpSpPr>
        <p:grpSpPr>
          <a:xfrm rot="21145161">
            <a:off x="8883278" y="1791327"/>
            <a:ext cx="2933205" cy="2054431"/>
            <a:chOff x="8763990" y="2306194"/>
            <a:chExt cx="2933205" cy="205443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F1B3A3-14B5-334D-B733-3285FE290E8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A110377-ECB9-8A47-B08D-94480249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B4E0BD-FD99-D14F-9D24-7D89207307ED}"/>
                  </a:ext>
                </a:extLst>
              </p:cNvPr>
              <p:cNvSpPr txBox="1"/>
              <p:nvPr/>
            </p:nvSpPr>
            <p:spPr>
              <a:xfrm>
                <a:off x="8803997" y="1761830"/>
                <a:ext cx="3054362" cy="601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mammal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  <a:p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B4E0BD-FD99-D14F-9D24-7D8920730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997" y="1761830"/>
                <a:ext cx="3054362" cy="601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2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i="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pet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meow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endParaRPr lang="en-US" altLang="zh-TW" sz="1700" dirty="0"/>
              </a:p>
              <a:p>
                <a:pPr marL="0" indent="0" algn="ctr">
                  <a:buNone/>
                </a:pPr>
                <a:r>
                  <a:rPr lang="en-US" altLang="zh-TW" sz="1700" dirty="0"/>
                  <a:t>Hypernymy is learnt under the Distributional Inclusion Hypothesis!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FD53C-2C41-114C-BC51-CA99111D5BB3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D2B0A3C-1EED-9946-AC66-3D6BC3C24738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CF594-C093-2340-9C17-5FC10925025A}"/>
                  </a:ext>
                </a:extLst>
              </p:cNvPr>
              <p:cNvSpPr txBox="1"/>
              <p:nvPr/>
            </p:nvSpPr>
            <p:spPr>
              <a:xfrm>
                <a:off x="8772639" y="1455650"/>
                <a:ext cx="1861022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mammal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CF594-C093-2340-9C17-5FC109250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9" y="1455650"/>
                <a:ext cx="1861022" cy="355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1C54FCA-5797-9F4C-9DCE-E4EC328DA289}"/>
              </a:ext>
            </a:extLst>
          </p:cNvPr>
          <p:cNvGrpSpPr/>
          <p:nvPr/>
        </p:nvGrpSpPr>
        <p:grpSpPr>
          <a:xfrm rot="21302935">
            <a:off x="8884072" y="1646444"/>
            <a:ext cx="2933205" cy="2054431"/>
            <a:chOff x="8763990" y="2306194"/>
            <a:chExt cx="2933205" cy="205443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643DE-35BF-7140-A2DE-B2A095046E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6A8C74E-6D06-B947-B652-18A408090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798C2DC7-6D5A-8145-9EC5-E47E71EB53C2}"/>
              </a:ext>
            </a:extLst>
          </p:cNvPr>
          <p:cNvSpPr/>
          <p:nvPr/>
        </p:nvSpPr>
        <p:spPr>
          <a:xfrm>
            <a:off x="9982200" y="3559090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F5F0250-8279-2F48-9186-295ADC6360F6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A2300F6-B96F-1243-A0AF-2483E4BB2139}"/>
              </a:ext>
            </a:extLst>
          </p:cNvPr>
          <p:cNvSpPr/>
          <p:nvPr/>
        </p:nvSpPr>
        <p:spPr>
          <a:xfrm>
            <a:off x="7972016" y="1939609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E5C955-903E-C647-B947-BECB685E832F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884086-4DA0-AF46-BE7E-628EE9CC6CAD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01FD8A-CBFB-D14F-B21C-32E066332DA9}"/>
                  </a:ext>
                </a:extLst>
              </p:cNvPr>
              <p:cNvSpPr txBox="1"/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01FD8A-CBFB-D14F-B21C-32E06633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B36056-2D83-714E-A1B5-D7A8659542D0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B36056-2D83-714E-A1B5-D7A86595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5A8B1A-64EE-A841-9B88-C3267D3DF261}"/>
                  </a:ext>
                </a:extLst>
              </p:cNvPr>
              <p:cNvSpPr txBox="1"/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pet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5A8B1A-64EE-A841-9B88-C3267D3D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C3D0DD1E-B393-904D-808B-62565681CAFB}"/>
              </a:ext>
            </a:extLst>
          </p:cNvPr>
          <p:cNvSpPr/>
          <p:nvPr/>
        </p:nvSpPr>
        <p:spPr>
          <a:xfrm>
            <a:off x="7707456" y="1182571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59160"/>
                </a:srgbClr>
              </a:gs>
              <a:gs pos="3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FF1588-B3B0-434B-9BA7-060AE2225796}"/>
                  </a:ext>
                </a:extLst>
              </p:cNvPr>
              <p:cNvSpPr txBox="1"/>
              <p:nvPr/>
            </p:nvSpPr>
            <p:spPr>
              <a:xfrm>
                <a:off x="8014791" y="2154811"/>
                <a:ext cx="938911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meow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FF1588-B3B0-434B-9BA7-060AE2225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791" y="2154811"/>
                <a:ext cx="938911" cy="599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/>
              <p:nvPr/>
            </p:nvSpPr>
            <p:spPr>
              <a:xfrm>
                <a:off x="9038552" y="3176804"/>
                <a:ext cx="1493935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552" y="3176804"/>
                <a:ext cx="1493935" cy="35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B5D0AC3-8AE5-A749-9544-F8DA3F54F9DD}"/>
              </a:ext>
            </a:extLst>
          </p:cNvPr>
          <p:cNvGrpSpPr/>
          <p:nvPr/>
        </p:nvGrpSpPr>
        <p:grpSpPr>
          <a:xfrm rot="20486226">
            <a:off x="8615732" y="2161733"/>
            <a:ext cx="2933205" cy="2054431"/>
            <a:chOff x="8763990" y="2306194"/>
            <a:chExt cx="2933205" cy="205443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F1B3A3-14B5-334D-B733-3285FE290E8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A110377-ECB9-8A47-B08D-94480249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EBAC82-8AFA-754C-9935-4F9D1B77D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b="1" dirty="0"/>
              <a:t>Existential Quantification</a:t>
            </a:r>
            <a:endParaRPr lang="en-HK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Toy Training Set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FE69D-D99A-3A45-9146-5B165C10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0E57ED-F6FF-0546-AE52-34A2CA56B9DE}"/>
              </a:ext>
            </a:extLst>
          </p:cNvPr>
          <p:cNvGrpSpPr/>
          <p:nvPr/>
        </p:nvGrpSpPr>
        <p:grpSpPr>
          <a:xfrm>
            <a:off x="2981539" y="2430611"/>
            <a:ext cx="6203274" cy="3662440"/>
            <a:chOff x="2981539" y="2430611"/>
            <a:chExt cx="6203274" cy="366244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DEA2D6-0CB9-2440-8B38-1A52CDB77DB3}"/>
                </a:ext>
              </a:extLst>
            </p:cNvPr>
            <p:cNvSpPr txBox="1"/>
            <p:nvPr/>
          </p:nvSpPr>
          <p:spPr>
            <a:xfrm>
              <a:off x="2981539" y="4301453"/>
              <a:ext cx="2775119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an animal	moves</a:t>
              </a:r>
            </a:p>
            <a:p>
              <a:r>
                <a:rPr lang="en-US"/>
                <a:t>			is intelligent</a:t>
              </a:r>
            </a:p>
            <a:p>
              <a:r>
                <a:rPr lang="en-US"/>
                <a:t>			barks</a:t>
              </a:r>
            </a:p>
            <a:p>
              <a:r>
                <a:rPr lang="en-US"/>
                <a:t>a mammal	is intelligent</a:t>
              </a:r>
            </a:p>
            <a:p>
              <a:r>
                <a:rPr lang="en-US"/>
                <a:t>			barks</a:t>
              </a:r>
            </a:p>
            <a:p>
              <a:r>
                <a:rPr lang="en-US"/>
                <a:t>a dog		barks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14AEDE-900E-9243-9E27-D5DD328FF10F}"/>
                </a:ext>
              </a:extLst>
            </p:cNvPr>
            <p:cNvSpPr txBox="1"/>
            <p:nvPr/>
          </p:nvSpPr>
          <p:spPr>
            <a:xfrm>
              <a:off x="6204510" y="4338725"/>
              <a:ext cx="2954655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 conveyance	is helpful</a:t>
              </a:r>
            </a:p>
            <a:p>
              <a:r>
                <a:rPr lang="en-US"/>
                <a:t>				is driven </a:t>
              </a:r>
            </a:p>
            <a:p>
              <a:r>
                <a:rPr lang="en-US"/>
                <a:t>				is small</a:t>
              </a:r>
            </a:p>
            <a:p>
              <a:r>
                <a:rPr lang="en-US"/>
                <a:t>a vehicle			is driven</a:t>
              </a:r>
            </a:p>
            <a:p>
              <a:r>
                <a:rPr lang="en-US"/>
                <a:t>				is small</a:t>
              </a:r>
            </a:p>
            <a:p>
              <a:r>
                <a:rPr lang="en-US"/>
                <a:t>a car			is small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270829-04D2-E049-B052-C88334A5408B}"/>
                </a:ext>
              </a:extLst>
            </p:cNvPr>
            <p:cNvSpPr txBox="1"/>
            <p:nvPr/>
          </p:nvSpPr>
          <p:spPr>
            <a:xfrm>
              <a:off x="6204510" y="2430611"/>
              <a:ext cx="298030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 system	is complex</a:t>
              </a:r>
            </a:p>
            <a:p>
              <a:r>
                <a:rPr lang="en-US"/>
                <a:t>			operates</a:t>
              </a:r>
            </a:p>
            <a:p>
              <a:r>
                <a:rPr lang="en-US"/>
                <a:t>			is convenient</a:t>
              </a:r>
            </a:p>
            <a:p>
              <a:r>
                <a:rPr lang="en-US"/>
                <a:t>a computer	operates</a:t>
              </a:r>
            </a:p>
            <a:p>
              <a:r>
                <a:rPr lang="en-US"/>
                <a:t>			is convenient</a:t>
              </a:r>
            </a:p>
            <a:p>
              <a:r>
                <a:rPr lang="en-US"/>
                <a:t>a laptop		is convenient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7E2855-5F2D-774E-B982-6F716242263F}"/>
                </a:ext>
              </a:extLst>
            </p:cNvPr>
            <p:cNvSpPr txBox="1"/>
            <p:nvPr/>
          </p:nvSpPr>
          <p:spPr>
            <a:xfrm>
              <a:off x="2981539" y="2430611"/>
              <a:ext cx="2403222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 plant	is stationary</a:t>
              </a:r>
            </a:p>
            <a:p>
              <a:r>
                <a:rPr lang="en-US"/>
                <a:t>		is tall</a:t>
              </a:r>
            </a:p>
            <a:p>
              <a:r>
                <a:rPr lang="en-US"/>
                <a:t>		is cut</a:t>
              </a:r>
            </a:p>
            <a:p>
              <a:r>
                <a:rPr lang="en-US"/>
                <a:t>a tree	is tall</a:t>
              </a:r>
            </a:p>
            <a:p>
              <a:r>
                <a:rPr lang="en-US"/>
                <a:t>		is cut</a:t>
              </a:r>
            </a:p>
            <a:p>
              <a:r>
                <a:rPr lang="en-US"/>
                <a:t>a pine	is cut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ED8DE8-3ED9-4345-8297-B6B82420CE36}"/>
              </a:ext>
            </a:extLst>
          </p:cNvPr>
          <p:cNvCxnSpPr>
            <a:cxnSpLocks/>
          </p:cNvCxnSpPr>
          <p:nvPr/>
        </p:nvCxnSpPr>
        <p:spPr>
          <a:xfrm>
            <a:off x="3387022" y="2798432"/>
            <a:ext cx="0" cy="5093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3B92B0-440B-C544-BE1C-9A54F54BAFE8}"/>
              </a:ext>
            </a:extLst>
          </p:cNvPr>
          <p:cNvCxnSpPr>
            <a:cxnSpLocks/>
          </p:cNvCxnSpPr>
          <p:nvPr/>
        </p:nvCxnSpPr>
        <p:spPr>
          <a:xfrm>
            <a:off x="3387022" y="4663137"/>
            <a:ext cx="0" cy="5093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876A90-66F3-8343-B6DE-97C35508FE6F}"/>
              </a:ext>
            </a:extLst>
          </p:cNvPr>
          <p:cNvCxnSpPr>
            <a:cxnSpLocks/>
          </p:cNvCxnSpPr>
          <p:nvPr/>
        </p:nvCxnSpPr>
        <p:spPr>
          <a:xfrm>
            <a:off x="6699932" y="2798432"/>
            <a:ext cx="0" cy="5093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8F383A-F4BB-C041-A15B-1F01DB2D40D8}"/>
              </a:ext>
            </a:extLst>
          </p:cNvPr>
          <p:cNvCxnSpPr>
            <a:cxnSpLocks/>
          </p:cNvCxnSpPr>
          <p:nvPr/>
        </p:nvCxnSpPr>
        <p:spPr>
          <a:xfrm>
            <a:off x="6699932" y="4700409"/>
            <a:ext cx="0" cy="5093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5AB669-8F99-DB47-A930-F6B51D6AB673}"/>
              </a:ext>
            </a:extLst>
          </p:cNvPr>
          <p:cNvCxnSpPr>
            <a:cxnSpLocks/>
          </p:cNvCxnSpPr>
          <p:nvPr/>
        </p:nvCxnSpPr>
        <p:spPr>
          <a:xfrm>
            <a:off x="3387022" y="5509165"/>
            <a:ext cx="0" cy="1920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2ABE8A-372E-7F4B-B9B0-AF8144CED39E}"/>
              </a:ext>
            </a:extLst>
          </p:cNvPr>
          <p:cNvCxnSpPr>
            <a:cxnSpLocks/>
          </p:cNvCxnSpPr>
          <p:nvPr/>
        </p:nvCxnSpPr>
        <p:spPr>
          <a:xfrm>
            <a:off x="6699932" y="5523216"/>
            <a:ext cx="0" cy="1920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13F852-7D12-F941-A0F8-B76C3B0D2F1B}"/>
              </a:ext>
            </a:extLst>
          </p:cNvPr>
          <p:cNvCxnSpPr>
            <a:cxnSpLocks/>
          </p:cNvCxnSpPr>
          <p:nvPr/>
        </p:nvCxnSpPr>
        <p:spPr>
          <a:xfrm>
            <a:off x="3387022" y="3621239"/>
            <a:ext cx="0" cy="1920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3F3DB6-348E-D243-886B-F8271DD93BCD}"/>
              </a:ext>
            </a:extLst>
          </p:cNvPr>
          <p:cNvCxnSpPr>
            <a:cxnSpLocks/>
          </p:cNvCxnSpPr>
          <p:nvPr/>
        </p:nvCxnSpPr>
        <p:spPr>
          <a:xfrm>
            <a:off x="6699932" y="3635290"/>
            <a:ext cx="0" cy="19201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06F0C8-CC41-EA4F-971E-5F4461F3F633}"/>
              </a:ext>
            </a:extLst>
          </p:cNvPr>
          <p:cNvSpPr/>
          <p:nvPr/>
        </p:nvSpPr>
        <p:spPr>
          <a:xfrm>
            <a:off x="2878212" y="2430610"/>
            <a:ext cx="368215" cy="362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4AB02B-3726-614F-9E7B-79C6FE31CF0C}"/>
              </a:ext>
            </a:extLst>
          </p:cNvPr>
          <p:cNvSpPr/>
          <p:nvPr/>
        </p:nvSpPr>
        <p:spPr>
          <a:xfrm>
            <a:off x="3975529" y="2430610"/>
            <a:ext cx="1682699" cy="174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FDF725-37AE-CE4F-8164-960F227D8A75}"/>
              </a:ext>
            </a:extLst>
          </p:cNvPr>
          <p:cNvSpPr/>
          <p:nvPr/>
        </p:nvSpPr>
        <p:spPr>
          <a:xfrm>
            <a:off x="4214554" y="4243194"/>
            <a:ext cx="1682699" cy="174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EF31D8-0A50-DD48-B459-1CA7712FE749}"/>
              </a:ext>
            </a:extLst>
          </p:cNvPr>
          <p:cNvSpPr/>
          <p:nvPr/>
        </p:nvSpPr>
        <p:spPr>
          <a:xfrm>
            <a:off x="7843076" y="4324369"/>
            <a:ext cx="1682699" cy="174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DE937C-596B-8E4B-898B-464F1A93974D}"/>
              </a:ext>
            </a:extLst>
          </p:cNvPr>
          <p:cNvSpPr/>
          <p:nvPr/>
        </p:nvSpPr>
        <p:spPr>
          <a:xfrm>
            <a:off x="7623016" y="2403995"/>
            <a:ext cx="1682699" cy="174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5FF994-E813-074F-98B3-6525071ACE86}"/>
              </a:ext>
            </a:extLst>
          </p:cNvPr>
          <p:cNvSpPr/>
          <p:nvPr/>
        </p:nvSpPr>
        <p:spPr>
          <a:xfrm>
            <a:off x="6045692" y="2519275"/>
            <a:ext cx="368215" cy="362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15680C-1BAD-0B40-AA71-4B260C7F59D6}"/>
              </a:ext>
            </a:extLst>
          </p:cNvPr>
          <p:cNvSpPr/>
          <p:nvPr/>
        </p:nvSpPr>
        <p:spPr>
          <a:xfrm>
            <a:off x="3008442" y="4361155"/>
            <a:ext cx="368215" cy="265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5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1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056C5-3C8E-D644-9E5A-71B96709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FDS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EFFBE-F8BA-E345-B982-C8A62ACBE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184171-FED0-3149-8CE2-74B332784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21718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TW" sz="2000" b="1" dirty="0"/>
                  <a:t>FDS</a:t>
                </a:r>
                <a:r>
                  <a:rPr lang="zh-TW" altLang="en-US" sz="2000" b="1" dirty="0"/>
                  <a:t> </a:t>
                </a:r>
                <a:r>
                  <a:rPr lang="en-HK" sz="2000" b="1" dirty="0"/>
                  <a:t>Definition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of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Hypernymy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(L1 or L2)</a:t>
                </a:r>
                <a:endParaRPr lang="en-HK" sz="20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2000" b="0" i="0" dirty="0"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a:rPr lang="en-US" altLang="zh-TW" sz="2000" b="0" i="1" dirty="0"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</m:sSub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≤1:</m:t>
                      </m:r>
                    </m:oMath>
                  </m:oMathPara>
                </a14:m>
                <a:endParaRPr lang="en-HK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⟺ 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altLang="zh-TW" sz="2000" dirty="0"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 2</m:t>
                          </m:r>
                        </m:sub>
                      </m:sSub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TW" sz="2000" dirty="0"/>
              </a:p>
              <a:p>
                <a:pPr marL="0" indent="0" algn="ctr">
                  <a:buNone/>
                </a:pPr>
                <a:endParaRPr lang="en-US" altLang="zh-TW" sz="2000" dirty="0"/>
              </a:p>
              <a:p>
                <a:pPr marL="0" indent="0" algn="ctr">
                  <a:buNone/>
                </a:pPr>
                <a:r>
                  <a:rPr lang="en-US" altLang="zh-TW" sz="2000" b="1" dirty="0"/>
                  <a:t>Relaxation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dirty="0">
                        <a:latin typeface="Cambria Math" panose="02040503050406030204" pitchFamily="18" charset="0"/>
                      </a:rPr>
                      <m:t>score</m:t>
                    </m:r>
                    <m:d>
                      <m:dPr>
                        <m:ctrlPr>
                          <a:rPr lang="en-US" altLang="zh-TW" sz="20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000" b="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TW" sz="2000" b="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sub>
                                    </m:sSub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2000" i="1" dirty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US" altLang="zh-TW" sz="2000" i="1" dirty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altLang="zh-TW" sz="2000" dirty="0"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 2</m:t>
                        </m:r>
                      </m:sub>
                    </m:sSub>
                  </m:oMath>
                </a14:m>
                <a:endParaRPr lang="en-US" altLang="zh-TW" sz="2000" dirty="0"/>
              </a:p>
              <a:p>
                <a:pPr marL="0" indent="0" algn="ctr">
                  <a:buNone/>
                </a:pPr>
                <a:endParaRPr lang="en-HK" sz="2000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4184171-FED0-3149-8CE2-74B332784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2171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89950-14DD-534D-975D-F8F3BF9E7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99B60-83A9-E949-85CE-0C27794C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1700581"/>
            <a:ext cx="3352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3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E64C59-5B6E-134A-BC66-484D13C1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68" y="3436761"/>
            <a:ext cx="3362573" cy="29990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E6A8E3-4E75-3541-AB51-86F6704D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39" y="308052"/>
            <a:ext cx="3535227" cy="30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EBEB75-EE98-0C45-8ACF-8460A1BDD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818" y="3368052"/>
            <a:ext cx="3917727" cy="30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Toy Test Sets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5D338-DD1A-0E41-84AB-0864D275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FDB0C054-927D-C945-B32E-79831F322B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6000" y="1682667"/>
          <a:ext cx="3093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87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696824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  <a:gridCol w="725864">
                  <a:extLst>
                    <a:ext uri="{9D8B030D-6E8A-4147-A177-3AD203B41FA5}">
                      <a16:colId xmlns:a16="http://schemas.microsoft.com/office/drawing/2014/main" val="26204107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Test Set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i="0">
                          <a:solidFill>
                            <a:schemeClr val="tx1"/>
                          </a:solidFill>
                        </a:rPr>
                        <a:t>Noun Pair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0">
                          <a:solidFill>
                            <a:schemeClr val="tx1"/>
                          </a:solidFill>
                        </a:rPr>
                        <a:t>Label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D1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5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plant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animal</a:t>
                      </a:r>
                      <a:r>
                        <a:rPr lang="en-US" altLang="zh-TW" sz="1600"/>
                        <a:t>	dog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364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en-US" sz="1600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plant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TW" sz="1600"/>
                        <a:t>animal</a:t>
                      </a:r>
                      <a:r>
                        <a:rPr lang="en-US" altLang="zh-TW" sz="1600"/>
                        <a:t>	dog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4E6D237-2AC6-C24F-A076-4B6E062884FB}"/>
              </a:ext>
            </a:extLst>
          </p:cNvPr>
          <p:cNvSpPr txBox="1"/>
          <p:nvPr/>
        </p:nvSpPr>
        <p:spPr>
          <a:xfrm>
            <a:off x="7640128" y="195613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B0DB9-85E5-6F4F-9E65-A391FADF6799}"/>
              </a:ext>
            </a:extLst>
          </p:cNvPr>
          <p:cNvSpPr txBox="1"/>
          <p:nvPr/>
        </p:nvSpPr>
        <p:spPr>
          <a:xfrm>
            <a:off x="5184410" y="509072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AE1081-3FAB-A34E-97E5-EC08DC63DD01}"/>
              </a:ext>
            </a:extLst>
          </p:cNvPr>
          <p:cNvSpPr txBox="1"/>
          <p:nvPr/>
        </p:nvSpPr>
        <p:spPr>
          <a:xfrm>
            <a:off x="9415064" y="508389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2668993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Toy Data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58420-1E14-5B49-9B96-357C9B52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F0C934-5C66-A147-A9CB-D25C85783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446" y="3836709"/>
            <a:ext cx="3475954" cy="2644530"/>
          </a:xfrm>
          <a:prstGeom prst="rect">
            <a:avLst/>
          </a:prstGeom>
        </p:spPr>
      </p:pic>
      <p:pic>
        <p:nvPicPr>
          <p:cNvPr id="13" name="hyper_plot_2d_vid_dih" descr="hyper_plot_2d_vid_dih">
            <a:hlinkClick r:id="" action="ppaction://media"/>
            <a:extLst>
              <a:ext uri="{FF2B5EF4-FFF2-40B4-BE49-F238E27FC236}">
                <a16:creationId xmlns:a16="http://schemas.microsoft.com/office/drawing/2014/main" id="{91AFAAEA-8328-AD41-AB02-468ECDA43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786" y="1913102"/>
            <a:ext cx="8357974" cy="40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0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i="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pet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meow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endParaRPr lang="en-US" altLang="zh-TW" sz="1700" dirty="0"/>
              </a:p>
              <a:p>
                <a:pPr marL="0" indent="0" algn="ctr">
                  <a:buNone/>
                </a:pPr>
                <a:r>
                  <a:rPr lang="en-US" altLang="zh-TW" sz="1700" dirty="0"/>
                  <a:t>What about universal quantifications?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FD53C-2C41-114C-BC51-CA99111D5BB3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D2B0A3C-1EED-9946-AC66-3D6BC3C24738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CF594-C093-2340-9C17-5FC10925025A}"/>
                  </a:ext>
                </a:extLst>
              </p:cNvPr>
              <p:cNvSpPr txBox="1"/>
              <p:nvPr/>
            </p:nvSpPr>
            <p:spPr>
              <a:xfrm>
                <a:off x="8772639" y="1455650"/>
                <a:ext cx="1861022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mammal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DCCF594-C093-2340-9C17-5FC109250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9" y="1455650"/>
                <a:ext cx="1861022" cy="355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1C54FCA-5797-9F4C-9DCE-E4EC328DA289}"/>
              </a:ext>
            </a:extLst>
          </p:cNvPr>
          <p:cNvGrpSpPr/>
          <p:nvPr/>
        </p:nvGrpSpPr>
        <p:grpSpPr>
          <a:xfrm rot="21302935">
            <a:off x="8884072" y="1646444"/>
            <a:ext cx="2933205" cy="2054431"/>
            <a:chOff x="8763990" y="2306194"/>
            <a:chExt cx="2933205" cy="205443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E643DE-35BF-7140-A2DE-B2A095046E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6A8C74E-6D06-B947-B652-18A408090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798C2DC7-6D5A-8145-9EC5-E47E71EB53C2}"/>
              </a:ext>
            </a:extLst>
          </p:cNvPr>
          <p:cNvSpPr/>
          <p:nvPr/>
        </p:nvSpPr>
        <p:spPr>
          <a:xfrm>
            <a:off x="9982200" y="3559090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F5F0250-8279-2F48-9186-295ADC6360F6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A2300F6-B96F-1243-A0AF-2483E4BB2139}"/>
              </a:ext>
            </a:extLst>
          </p:cNvPr>
          <p:cNvSpPr/>
          <p:nvPr/>
        </p:nvSpPr>
        <p:spPr>
          <a:xfrm>
            <a:off x="7972016" y="1939609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E5C955-903E-C647-B947-BECB685E832F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E884086-4DA0-AF46-BE7E-628EE9CC6CAD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01FD8A-CBFB-D14F-B21C-32E066332DA9}"/>
                  </a:ext>
                </a:extLst>
              </p:cNvPr>
              <p:cNvSpPr txBox="1"/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01FD8A-CBFB-D14F-B21C-32E06633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B36056-2D83-714E-A1B5-D7A8659542D0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6B36056-2D83-714E-A1B5-D7A86595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5A8B1A-64EE-A841-9B88-C3267D3DF261}"/>
                  </a:ext>
                </a:extLst>
              </p:cNvPr>
              <p:cNvSpPr txBox="1"/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pet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B5A8B1A-64EE-A841-9B88-C3267D3D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val 47">
            <a:extLst>
              <a:ext uri="{FF2B5EF4-FFF2-40B4-BE49-F238E27FC236}">
                <a16:creationId xmlns:a16="http://schemas.microsoft.com/office/drawing/2014/main" id="{C3D0DD1E-B393-904D-808B-62565681CAFB}"/>
              </a:ext>
            </a:extLst>
          </p:cNvPr>
          <p:cNvSpPr/>
          <p:nvPr/>
        </p:nvSpPr>
        <p:spPr>
          <a:xfrm>
            <a:off x="7707456" y="1182571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59160"/>
                </a:srgbClr>
              </a:gs>
              <a:gs pos="3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FF1588-B3B0-434B-9BA7-060AE2225796}"/>
                  </a:ext>
                </a:extLst>
              </p:cNvPr>
              <p:cNvSpPr txBox="1"/>
              <p:nvPr/>
            </p:nvSpPr>
            <p:spPr>
              <a:xfrm>
                <a:off x="8014791" y="2154811"/>
                <a:ext cx="938911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meow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2FF1588-B3B0-434B-9BA7-060AE2225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791" y="2154811"/>
                <a:ext cx="938911" cy="599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/>
              <p:nvPr/>
            </p:nvSpPr>
            <p:spPr>
              <a:xfrm>
                <a:off x="9038552" y="3176804"/>
                <a:ext cx="1493935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552" y="3176804"/>
                <a:ext cx="1493935" cy="355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B5D0AC3-8AE5-A749-9544-F8DA3F54F9DD}"/>
              </a:ext>
            </a:extLst>
          </p:cNvPr>
          <p:cNvGrpSpPr/>
          <p:nvPr/>
        </p:nvGrpSpPr>
        <p:grpSpPr>
          <a:xfrm rot="20486226">
            <a:off x="8615732" y="2161733"/>
            <a:ext cx="2933205" cy="2054431"/>
            <a:chOff x="8763990" y="2306194"/>
            <a:chExt cx="2933205" cy="205443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F1B3A3-14B5-334D-B733-3285FE290E8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A110377-ECB9-8A47-B08D-94480249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910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:r>
                  <a:rPr lang="en-US" altLang="zh-TW" sz="1700" dirty="0">
                    <a:solidFill>
                      <a:schemeClr val="bg1">
                        <a:lumMod val="75000"/>
                      </a:schemeClr>
                    </a:solidFill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:r>
                  <a:rPr lang="en-US" altLang="zh-TW" sz="1700" dirty="0">
                    <a:solidFill>
                      <a:schemeClr val="bg1">
                        <a:lumMod val="75000"/>
                      </a:schemeClr>
                    </a:solidFill>
                  </a:rPr>
                  <a:t>*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mammal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b="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pet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endParaRPr lang="en-US" altLang="zh-TW" sz="1700" dirty="0"/>
              </a:p>
              <a:p>
                <a:pPr marL="0" indent="0">
                  <a:buNone/>
                </a:pPr>
                <a:endParaRPr lang="en-US" altLang="zh-TW" sz="17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12117B-DB36-EE43-99AC-3B26425DD187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B55402C-BEEB-6D48-8166-364EA5760E8C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CD34A55-2E69-3440-B547-61B61088FC2E}"/>
              </a:ext>
            </a:extLst>
          </p:cNvPr>
          <p:cNvSpPr/>
          <p:nvPr/>
        </p:nvSpPr>
        <p:spPr>
          <a:xfrm>
            <a:off x="9982200" y="3559090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1F788D3-6B69-2D44-9D78-4CC0BE9468E6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67BC892-63E1-1F4A-8D6E-2999988B816F}"/>
              </a:ext>
            </a:extLst>
          </p:cNvPr>
          <p:cNvSpPr/>
          <p:nvPr/>
        </p:nvSpPr>
        <p:spPr>
          <a:xfrm>
            <a:off x="7972016" y="1939609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B69AEC8-D052-B042-988F-7AAA397AAF85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9C420A-1690-9145-A7AA-5E0289F2A772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B53EAB2-8892-A24B-9B38-D5C5E33624F2}"/>
                  </a:ext>
                </a:extLst>
              </p:cNvPr>
              <p:cNvSpPr txBox="1"/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B53EAB2-8892-A24B-9B38-D5C5E3362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D7BD1C-49F8-5440-AF5A-EAFA1EBDBDF8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D7BD1C-49F8-5440-AF5A-EAFA1EBDB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A9D114-76D5-3D40-BCD2-005CE8FFEF24}"/>
                  </a:ext>
                </a:extLst>
              </p:cNvPr>
              <p:cNvSpPr txBox="1"/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pet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A9D114-76D5-3D40-BCD2-005CE8FFE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A131C0A-1946-C247-92AE-76DEBD0CC26B}"/>
              </a:ext>
            </a:extLst>
          </p:cNvPr>
          <p:cNvGrpSpPr/>
          <p:nvPr/>
        </p:nvGrpSpPr>
        <p:grpSpPr>
          <a:xfrm rot="16748050">
            <a:off x="9090796" y="2859053"/>
            <a:ext cx="2933205" cy="2054431"/>
            <a:chOff x="8763990" y="2306194"/>
            <a:chExt cx="2933205" cy="205443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F7C075-F7C4-5F4C-9103-D7FE26A469C8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799E2C-3EAB-AE40-85A4-7995197830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E920FA-899D-2546-8A0A-084936406E63}"/>
                  </a:ext>
                </a:extLst>
              </p:cNvPr>
              <p:cNvSpPr txBox="1"/>
              <p:nvPr/>
            </p:nvSpPr>
            <p:spPr>
              <a:xfrm>
                <a:off x="10274135" y="2248930"/>
                <a:ext cx="1861022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mammal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E920FA-899D-2546-8A0A-084936406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35" y="2248930"/>
                <a:ext cx="1861022" cy="3552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55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>
                    <a:solidFill>
                      <a:schemeClr val="tx1"/>
                    </a:solidFill>
                  </a:rPr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700" dirty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700" dirty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pet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700" dirty="0">
                    <a:solidFill>
                      <a:schemeClr val="tx1"/>
                    </a:solidFill>
                  </a:rPr>
                  <a:t>	</a:t>
                </a:r>
              </a:p>
              <a:p>
                <a:pPr marL="0" indent="0" algn="ctr">
                  <a:buNone/>
                </a:pPr>
                <a:r>
                  <a:rPr lang="en-US" altLang="zh-TW" sz="1700" b="1" dirty="0"/>
                  <a:t>Reverse</a:t>
                </a:r>
                <a:r>
                  <a:rPr lang="en-US" altLang="zh-TW" sz="1700" dirty="0"/>
                  <a:t> of Distributional Inclusion Hypothesis!</a:t>
                </a:r>
              </a:p>
              <a:p>
                <a:pPr marL="0" indent="0" algn="ctr">
                  <a:buNone/>
                </a:pPr>
                <a:r>
                  <a:rPr lang="en-US" altLang="zh-TW" sz="1700" dirty="0"/>
                  <a:t>How could we deal with </a:t>
                </a:r>
                <a14:m>
                  <m:oMath xmlns:m="http://schemas.openxmlformats.org/officeDocument/2006/math">
                    <m:r>
                      <a:rPr lang="en-US" altLang="zh-TW" sz="17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zh-TW" sz="1700" dirty="0"/>
                  <a:t>?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5EEC8A-CECD-384D-8B14-039D0CE28E29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DF219FBF-9EAE-0247-8E2C-4FD96E24F64C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EF31942-9416-5F47-8CAB-F33CFED67442}"/>
              </a:ext>
            </a:extLst>
          </p:cNvPr>
          <p:cNvSpPr/>
          <p:nvPr/>
        </p:nvSpPr>
        <p:spPr>
          <a:xfrm>
            <a:off x="9982200" y="3559090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AA40BDE-3B3D-AD42-9F1A-26B3D5682090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02FF6A-0782-C14C-9FBD-3E36AA5A3BAF}"/>
              </a:ext>
            </a:extLst>
          </p:cNvPr>
          <p:cNvSpPr/>
          <p:nvPr/>
        </p:nvSpPr>
        <p:spPr>
          <a:xfrm>
            <a:off x="7972016" y="1939609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B2679A-28A5-2044-BF82-A2A7BADFC1E0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0C5682-62C8-2A47-AB75-4E87BEF1166C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844827-1E3D-2347-9433-0E05E20C8D83}"/>
                  </a:ext>
                </a:extLst>
              </p:cNvPr>
              <p:cNvSpPr txBox="1"/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844827-1E3D-2347-9433-0E05E20C8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602977-7154-4945-9B30-FE6AB249D680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602977-7154-4945-9B30-FE6AB249D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D97D7A-DC7F-5147-BE7F-AA0AC266E57E}"/>
                  </a:ext>
                </a:extLst>
              </p:cNvPr>
              <p:cNvSpPr txBox="1"/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pet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400" b="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2D97D7A-DC7F-5147-BE7F-AA0AC266E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421" y="2892393"/>
                <a:ext cx="757772" cy="599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/>
              <p:nvPr/>
            </p:nvSpPr>
            <p:spPr>
              <a:xfrm>
                <a:off x="8625136" y="2286609"/>
                <a:ext cx="851708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136" y="2286609"/>
                <a:ext cx="851708" cy="355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B5D0AC3-8AE5-A749-9544-F8DA3F54F9DD}"/>
              </a:ext>
            </a:extLst>
          </p:cNvPr>
          <p:cNvGrpSpPr/>
          <p:nvPr/>
        </p:nvGrpSpPr>
        <p:grpSpPr>
          <a:xfrm rot="20175259">
            <a:off x="8684230" y="1896395"/>
            <a:ext cx="2933205" cy="2054431"/>
            <a:chOff x="8763990" y="2306194"/>
            <a:chExt cx="2933205" cy="205443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F1B3A3-14B5-334D-B733-3285FE290E8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A110377-ECB9-8A47-B08D-94480249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88514-247C-4248-8301-04D9B4F048B6}"/>
                  </a:ext>
                </a:extLst>
              </p:cNvPr>
              <p:cNvSpPr txBox="1"/>
              <p:nvPr/>
            </p:nvSpPr>
            <p:spPr>
              <a:xfrm>
                <a:off x="10876824" y="2240091"/>
                <a:ext cx="1238352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mammal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888514-247C-4248-8301-04D9B4F04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6824" y="2240091"/>
                <a:ext cx="1238352" cy="3552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9DBB09D8-5C77-FA47-9E54-9D5C5CACC0BB}"/>
              </a:ext>
            </a:extLst>
          </p:cNvPr>
          <p:cNvGrpSpPr/>
          <p:nvPr/>
        </p:nvGrpSpPr>
        <p:grpSpPr>
          <a:xfrm rot="16748050">
            <a:off x="9090796" y="2859053"/>
            <a:ext cx="2933205" cy="2054431"/>
            <a:chOff x="8763990" y="2306194"/>
            <a:chExt cx="2933205" cy="2054431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D2AF82-09D7-E74B-B05B-5A7DBB3705E2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072EF65-F8AA-CB49-9969-7CE783D87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745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HK" b="1" dirty="0"/>
                  <a:t>Definition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⊢</m:t>
                      </m:r>
                      <m:sSub>
                        <m:sSubPr>
                          <m:ctrlPr>
                            <a:rPr lang="en-US" altLang="zh-TW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TW" b="0" i="1" dirty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HK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HK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HK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HK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HK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HK" i="1" dirty="0">
                          <a:latin typeface="Cambria Math" panose="02040503050406030204" pitchFamily="18" charset="0"/>
                        </a:rPr>
                        <m:t>)⟹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i="1" baseline="-25000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HK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HK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HK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HK" dirty="0"/>
              </a:p>
              <a:p>
                <a:pPr marL="0" indent="0">
                  <a:buNone/>
                </a:pPr>
                <a:endParaRPr lang="en-HK" dirty="0"/>
              </a:p>
              <a:p>
                <a:pPr marL="0" indent="0" algn="ctr">
                  <a:buNone/>
                </a:pPr>
                <a:r>
                  <a:rPr lang="en-US" altLang="zh-TW" dirty="0"/>
                  <a:t>Established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between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word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senses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2063112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43419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1" dirty="0"/>
                  <a:t>FDS</a:t>
                </a:r>
                <a:r>
                  <a:rPr lang="zh-TW" altLang="en-US" sz="1800" b="1" dirty="0"/>
                  <a:t> </a:t>
                </a:r>
                <a:r>
                  <a:rPr lang="en-HK" sz="1800" b="1" dirty="0"/>
                  <a:t>Definition</a:t>
                </a:r>
                <a:r>
                  <a:rPr lang="zh-TW" altLang="en-US" sz="1800" b="1" dirty="0"/>
                  <a:t> </a:t>
                </a:r>
                <a:r>
                  <a:rPr lang="en-US" altLang="zh-TW" sz="1800" b="1" dirty="0"/>
                  <a:t>of</a:t>
                </a:r>
                <a:r>
                  <a:rPr lang="zh-TW" altLang="en-US" sz="1800" b="1" dirty="0"/>
                  <a:t> </a:t>
                </a:r>
                <a:r>
                  <a:rPr lang="en-US" altLang="zh-TW" sz="1800" b="1" dirty="0"/>
                  <a:t>Hypernymy</a:t>
                </a:r>
                <a:r>
                  <a:rPr lang="zh-TW" altLang="en-US" sz="1800" b="1" dirty="0"/>
                  <a:t> </a:t>
                </a:r>
                <a:r>
                  <a:rPr lang="en-US" altLang="zh-TW" sz="1800" b="1" dirty="0"/>
                  <a:t>(L1)</a:t>
                </a:r>
                <a:endParaRPr lang="en-HK" sz="18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TW" altLang="en-US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≤1:</m:t>
                      </m:r>
                    </m:oMath>
                  </m:oMathPara>
                </a14:m>
                <a:endParaRPr lang="en-HK" altLang="zh-TW" sz="18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TW" alt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zh-TW" altLang="en-US" sz="1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altLang="zh-TW" sz="1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1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1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1" dirty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TW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TW" altLang="en-US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⟺ </m:t>
                      </m:r>
                      <m:sSup>
                        <m:sSupPr>
                          <m:ctrlP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TW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TW" sz="180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1800" dirty="0"/>
                  <a:t>where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8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8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altLang="zh-TW" sz="18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8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TW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43419" cy="4351338"/>
              </a:xfrm>
              <a:blipFill>
                <a:blip r:embed="rId3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E5E165-A99B-E145-9FFA-3E5CD25BE6AC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B97A72-28FE-0047-8F34-528D912EAF0F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9820A4E-A278-3047-BB49-7D55FACAD1BD}"/>
              </a:ext>
            </a:extLst>
          </p:cNvPr>
          <p:cNvGrpSpPr/>
          <p:nvPr/>
        </p:nvGrpSpPr>
        <p:grpSpPr>
          <a:xfrm rot="20044858">
            <a:off x="8572752" y="3217985"/>
            <a:ext cx="3140223" cy="956710"/>
            <a:chOff x="8497815" y="3407061"/>
            <a:chExt cx="3140223" cy="95671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9E7066E-6FCB-F34A-80B9-5C6C29182266}"/>
                </a:ext>
              </a:extLst>
            </p:cNvPr>
            <p:cNvCxnSpPr>
              <a:cxnSpLocks/>
            </p:cNvCxnSpPr>
            <p:nvPr/>
          </p:nvCxnSpPr>
          <p:spPr>
            <a:xfrm rot="1555142">
              <a:off x="8497815" y="3861432"/>
              <a:ext cx="3140223" cy="502339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8F1E023-9DD2-C345-B2CB-10D759777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8220" y="3407061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29AF1B6E-515D-FE49-90DE-D69F97E773B1}"/>
              </a:ext>
            </a:extLst>
          </p:cNvPr>
          <p:cNvSpPr/>
          <p:nvPr/>
        </p:nvSpPr>
        <p:spPr>
          <a:xfrm>
            <a:off x="9285136" y="2763110"/>
            <a:ext cx="1821623" cy="1821638"/>
          </a:xfrm>
          <a:prstGeom prst="rect">
            <a:avLst/>
          </a:prstGeom>
          <a:solidFill>
            <a:srgbClr val="1D9A79">
              <a:alpha val="6667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1B43C0-1471-104E-A261-CEBC5AD038C7}"/>
                  </a:ext>
                </a:extLst>
              </p:cNvPr>
              <p:cNvSpPr txBox="1"/>
              <p:nvPr/>
            </p:nvSpPr>
            <p:spPr>
              <a:xfrm>
                <a:off x="11060149" y="3649504"/>
                <a:ext cx="871905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1B43C0-1471-104E-A261-CEBC5AD03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149" y="3649504"/>
                <a:ext cx="871905" cy="355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69E31D-B244-C34C-9374-16C40C47D843}"/>
                  </a:ext>
                </a:extLst>
              </p:cNvPr>
              <p:cNvSpPr txBox="1"/>
              <p:nvPr/>
            </p:nvSpPr>
            <p:spPr>
              <a:xfrm>
                <a:off x="8831719" y="2127157"/>
                <a:ext cx="1119730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animal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69E31D-B244-C34C-9374-16C40C47D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19" y="2127157"/>
                <a:ext cx="1119730" cy="35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DC4FFA34-F248-A14D-B069-F112FBA9C483}"/>
              </a:ext>
            </a:extLst>
          </p:cNvPr>
          <p:cNvGrpSpPr/>
          <p:nvPr/>
        </p:nvGrpSpPr>
        <p:grpSpPr>
          <a:xfrm>
            <a:off x="8763990" y="2306194"/>
            <a:ext cx="2933205" cy="2054431"/>
            <a:chOff x="8763990" y="2306194"/>
            <a:chExt cx="2933205" cy="205443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31443F-1699-2240-8F93-7914FCEEF368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3C80DB6-0B81-E14F-8C52-0FBD558EE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7232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43418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TW" sz="1800" b="1" dirty="0"/>
                  <a:t>FDS</a:t>
                </a:r>
                <a:r>
                  <a:rPr lang="zh-TW" altLang="en-US" sz="1800" b="1" dirty="0"/>
                  <a:t> </a:t>
                </a:r>
                <a:r>
                  <a:rPr lang="en-HK" sz="1800" b="1" dirty="0"/>
                  <a:t>Definition</a:t>
                </a:r>
                <a:r>
                  <a:rPr lang="zh-TW" altLang="en-US" sz="1800" b="1" dirty="0"/>
                  <a:t> </a:t>
                </a:r>
                <a:r>
                  <a:rPr lang="en-US" altLang="zh-TW" sz="1800" b="1" dirty="0"/>
                  <a:t>of</a:t>
                </a:r>
                <a:r>
                  <a:rPr lang="zh-TW" altLang="en-US" sz="1800" b="1" dirty="0"/>
                  <a:t> </a:t>
                </a:r>
                <a:r>
                  <a:rPr lang="en-US" altLang="zh-TW" sz="1800" b="1" dirty="0"/>
                  <a:t>Hypernymy</a:t>
                </a:r>
                <a:r>
                  <a:rPr lang="zh-TW" altLang="en-US" sz="1800" b="1" dirty="0"/>
                  <a:t> </a:t>
                </a:r>
                <a:r>
                  <a:rPr lang="en-US" altLang="zh-TW" sz="1800" b="1" dirty="0"/>
                  <a:t>(L1)</a:t>
                </a:r>
                <a:endParaRPr lang="en-HK" sz="18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TW" altLang="en-US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≤1:</m:t>
                      </m:r>
                    </m:oMath>
                  </m:oMathPara>
                </a14:m>
                <a:endParaRPr lang="en-HK" altLang="zh-TW" sz="18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TW" alt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zh-TW" altLang="en-US" sz="1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altLang="zh-TW" sz="1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b="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18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b="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18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1" dirty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TW" sz="18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1" i="1" dirty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TW" altLang="en-US" sz="1800" i="1" dirty="0">
                          <a:latin typeface="Cambria Math" panose="02040503050406030204" pitchFamily="18" charset="0"/>
                        </a:rPr>
                        <m:t>⟺ </m:t>
                      </m:r>
                      <m:sSup>
                        <m:sSupPr>
                          <m:ctrlPr>
                            <a:rPr lang="en-US" altLang="zh-TW" sz="18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b="0" i="1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sup>
                      </m:sSup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1800" i="1" dirty="0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sz="1800" b="0" i="1" dirty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solidFill>
                                            <a:srgbClr val="9D6BE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solidFill>
                                                <a:srgbClr val="9D6BE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rgbClr val="9D6BE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solidFill>
                                                <a:srgbClr val="9D6BE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solidFill>
                                            <a:srgbClr val="9D6BE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TW" sz="1800" dirty="0"/>
              </a:p>
              <a:p>
                <a:pPr marL="0" indent="0" algn="ctr">
                  <a:buNone/>
                </a:pPr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1800" dirty="0"/>
                  <a:t>where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8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8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8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altLang="zh-TW" sz="18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8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8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8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8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8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8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8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TW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43418" cy="4351338"/>
              </a:xfrm>
              <a:blipFill>
                <a:blip r:embed="rId3"/>
                <a:stretch>
                  <a:fillRect l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8A8B39-46D0-4643-95B5-2FDE085620D1}"/>
                  </a:ext>
                </a:extLst>
              </p:cNvPr>
              <p:cNvSpPr txBox="1"/>
              <p:nvPr/>
            </p:nvSpPr>
            <p:spPr>
              <a:xfrm>
                <a:off x="8831719" y="2079657"/>
                <a:ext cx="942630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HK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B8A8B39-46D0-4643-95B5-2FDE08562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19" y="2079657"/>
                <a:ext cx="942630" cy="3966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E5E165-A99B-E145-9FFA-3E5CD25BE6AC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5B97A72-28FE-0047-8F34-528D912EAF0F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53A737B-DB6C-694B-B7CC-A54D0FAA9B5C}"/>
              </a:ext>
            </a:extLst>
          </p:cNvPr>
          <p:cNvGrpSpPr/>
          <p:nvPr/>
        </p:nvGrpSpPr>
        <p:grpSpPr>
          <a:xfrm>
            <a:off x="8763990" y="2306194"/>
            <a:ext cx="2933205" cy="2054431"/>
            <a:chOff x="8763990" y="2306194"/>
            <a:chExt cx="2933205" cy="205443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26C5FDB-104B-2A45-BF4D-5504C51EF8AD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AC7D3D2-5667-5749-BBAA-26D74D574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9820A4E-A278-3047-BB49-7D55FACAD1BD}"/>
              </a:ext>
            </a:extLst>
          </p:cNvPr>
          <p:cNvGrpSpPr/>
          <p:nvPr/>
        </p:nvGrpSpPr>
        <p:grpSpPr>
          <a:xfrm rot="20044858">
            <a:off x="8572752" y="3217985"/>
            <a:ext cx="3140223" cy="956710"/>
            <a:chOff x="8497815" y="3407061"/>
            <a:chExt cx="3140223" cy="956710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9E7066E-6FCB-F34A-80B9-5C6C29182266}"/>
                </a:ext>
              </a:extLst>
            </p:cNvPr>
            <p:cNvCxnSpPr>
              <a:cxnSpLocks/>
            </p:cNvCxnSpPr>
            <p:nvPr/>
          </p:nvCxnSpPr>
          <p:spPr>
            <a:xfrm rot="1555142">
              <a:off x="8497815" y="3861432"/>
              <a:ext cx="3140223" cy="502339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8F1E023-9DD2-C345-B2CB-10D759777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8220" y="3407061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29AF1B6E-515D-FE49-90DE-D69F97E773B1}"/>
              </a:ext>
            </a:extLst>
          </p:cNvPr>
          <p:cNvSpPr/>
          <p:nvPr/>
        </p:nvSpPr>
        <p:spPr>
          <a:xfrm>
            <a:off x="9285136" y="2763110"/>
            <a:ext cx="1821623" cy="1821638"/>
          </a:xfrm>
          <a:prstGeom prst="rect">
            <a:avLst/>
          </a:prstGeom>
          <a:solidFill>
            <a:srgbClr val="1D9A79">
              <a:alpha val="6667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1B43C0-1471-104E-A261-CEBC5AD038C7}"/>
                  </a:ext>
                </a:extLst>
              </p:cNvPr>
              <p:cNvSpPr txBox="1"/>
              <p:nvPr/>
            </p:nvSpPr>
            <p:spPr>
              <a:xfrm>
                <a:off x="11060149" y="3649504"/>
                <a:ext cx="871905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1B43C0-1471-104E-A261-CEBC5AD03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149" y="3649504"/>
                <a:ext cx="871905" cy="35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9ECC7FA-B12E-4E4A-B7C3-E981E7D178AF}"/>
                  </a:ext>
                </a:extLst>
              </p:cNvPr>
              <p:cNvSpPr txBox="1"/>
              <p:nvPr/>
            </p:nvSpPr>
            <p:spPr>
              <a:xfrm>
                <a:off x="4906977" y="5196082"/>
                <a:ext cx="1493196" cy="448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HK" sz="1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TW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69ECC7FA-B12E-4E4A-B7C3-E981E7D17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977" y="5196082"/>
                <a:ext cx="1493196" cy="448392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ight Brace 100">
            <a:extLst>
              <a:ext uri="{FF2B5EF4-FFF2-40B4-BE49-F238E27FC236}">
                <a16:creationId xmlns:a16="http://schemas.microsoft.com/office/drawing/2014/main" id="{906387DD-23D9-D440-B376-477D05BE8F8D}"/>
              </a:ext>
            </a:extLst>
          </p:cNvPr>
          <p:cNvSpPr/>
          <p:nvPr/>
        </p:nvSpPr>
        <p:spPr>
          <a:xfrm rot="5400000">
            <a:off x="5583125" y="4245730"/>
            <a:ext cx="140901" cy="1720788"/>
          </a:xfrm>
          <a:prstGeom prst="righ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08B0714-8EB2-2345-AF43-C2C2B5D2891A}"/>
                  </a:ext>
                </a:extLst>
              </p:cNvPr>
              <p:cNvSpPr txBox="1"/>
              <p:nvPr/>
            </p:nvSpPr>
            <p:spPr>
              <a:xfrm>
                <a:off x="3667021" y="5196082"/>
                <a:ext cx="833726" cy="448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HK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zh-TW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08B0714-8EB2-2345-AF43-C2C2B5D28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021" y="5196082"/>
                <a:ext cx="833726" cy="448392"/>
              </a:xfrm>
              <a:prstGeom prst="rect">
                <a:avLst/>
              </a:prstGeom>
              <a:blipFill>
                <a:blip r:embed="rId7"/>
                <a:stretch>
                  <a:fillRect r="-10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ight Brace 102">
            <a:extLst>
              <a:ext uri="{FF2B5EF4-FFF2-40B4-BE49-F238E27FC236}">
                <a16:creationId xmlns:a16="http://schemas.microsoft.com/office/drawing/2014/main" id="{5F3310F1-486C-244C-8B4C-3F61BE0C4070}"/>
              </a:ext>
            </a:extLst>
          </p:cNvPr>
          <p:cNvSpPr/>
          <p:nvPr/>
        </p:nvSpPr>
        <p:spPr>
          <a:xfrm rot="5400000">
            <a:off x="3963176" y="4625724"/>
            <a:ext cx="140901" cy="960802"/>
          </a:xfrm>
          <a:prstGeom prst="rightBrac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07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Maximize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r>
                                  <a:rPr lang="en-HK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bark</m:t>
                                </m:r>
                                <m:r>
                                  <a:rPr lang="en-HK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7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7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sz="17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dog</m:t>
                    </m:r>
                    <m:d>
                      <m:d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17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altLang="zh-TW" sz="1700" b="0" i="0" dirty="0">
                        <a:latin typeface="Cambria Math" panose="02040503050406030204" pitchFamily="18" charset="0"/>
                      </a:rPr>
                      <m:t>bark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7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sz="17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cat</m:t>
                                </m:r>
                                <m:r>
                                  <a:rPr lang="en-HK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plan</m:t>
                                </m:r>
                                <m:r>
                                  <a:rPr lang="en-HK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700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700" b="0" i="0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17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altLang="zh-TW" sz="1700" b="0" i="0" dirty="0">
                        <a:latin typeface="Cambria Math" panose="02040503050406030204" pitchFamily="18" charset="0"/>
                      </a:rPr>
                      <m:t>cat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1700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altLang="zh-TW" sz="1700" b="0" i="0" dirty="0">
                        <a:latin typeface="Cambria Math" panose="02040503050406030204" pitchFamily="18" charset="0"/>
                      </a:rPr>
                      <m:t>plan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700" i="1">
                    <a:latin typeface="Cambria Math" panose="02040503050406030204" pitchFamily="18" charset="0"/>
                  </a:rPr>
                </a:br>
                <a:r>
                  <a:rPr lang="en-US" sz="1700" i="1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HK" sz="17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 b="0" i="0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bark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b="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 b="0" i="0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bark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700" b="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b="0" i="0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dog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700" b="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700" b="1" dirty="0"/>
                  <a:t> 		</a:t>
                </a:r>
                <a14:m>
                  <m:oMath xmlns:m="http://schemas.openxmlformats.org/officeDocument/2006/math"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sz="1700" dirty="0">
                        <a:latin typeface="Cambria Math" panose="02040503050406030204" pitchFamily="18" charset="0"/>
                      </a:rPr>
                      <m:t>dog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HK" sz="1700" i="1" dirty="0">
                        <a:latin typeface="Cambria Math" panose="02040503050406030204" pitchFamily="18" charset="0"/>
                      </a:rPr>
                      <m:t>⟹</m:t>
                    </m:r>
                    <m:r>
                      <m:rPr>
                        <m:sty m:val="p"/>
                      </m:rPr>
                      <a:rPr lang="en-US" altLang="zh-TW" sz="1700" dirty="0">
                        <a:latin typeface="Cambria Math" panose="02040503050406030204" pitchFamily="18" charset="0"/>
                      </a:rPr>
                      <m:t>bark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zh-TW" sz="1700" b="0" dirty="0"/>
                </a:br>
                <a:r>
                  <a:rPr lang="en-US" altLang="zh-TW" sz="1700" b="0" dirty="0"/>
                  <a:t>		</a:t>
                </a:r>
                <a14:m>
                  <m:oMath xmlns:m="http://schemas.openxmlformats.org/officeDocument/2006/math">
                    <m:r>
                      <a:rPr lang="en-US" altLang="zh-TW" sz="1700" b="0" i="0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bark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cat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bark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cat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,0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1700" dirty="0"/>
                  <a:t> 	</a:t>
                </a:r>
                <a14:m>
                  <m:oMath xmlns:m="http://schemas.openxmlformats.org/officeDocument/2006/math"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cat</m:t>
                        </m:r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HK" sz="1700" i="1" dirty="0">
                            <a:latin typeface="Cambria Math" panose="02040503050406030204" pitchFamily="18" charset="0"/>
                          </a:rPr>
                          <m:t>⟹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TW" sz="17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r>
                      <a:rPr lang="en-US" altLang="zh-TW" sz="1700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b="0" i="0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plan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b="0" i="0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dog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b="0" i="0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plan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b="0" i="0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dog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,0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r>
                  <a:rPr lang="en-HK" sz="1700" dirty="0"/>
                  <a:t>	</a:t>
                </a:r>
                <a14:m>
                  <m:oMath xmlns:m="http://schemas.openxmlformats.org/officeDocument/2006/math"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HK" sz="1700" i="1" dirty="0">
                            <a:latin typeface="Cambria Math" panose="02040503050406030204" pitchFamily="18" charset="0"/>
                          </a:rPr>
                          <m:t>⟹</m:t>
                        </m:r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plan</m:t>
                        </m:r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where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TW" sz="17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36EEFD-ED2D-3A46-8FC6-C2B22DC97279}"/>
              </a:ext>
            </a:extLst>
          </p:cNvPr>
          <p:cNvSpPr/>
          <p:nvPr/>
        </p:nvSpPr>
        <p:spPr>
          <a:xfrm>
            <a:off x="838201" y="3289738"/>
            <a:ext cx="10515600" cy="472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4DF7B-D012-984E-AB85-8BD0F024B594}"/>
              </a:ext>
            </a:extLst>
          </p:cNvPr>
          <p:cNvSpPr/>
          <p:nvPr/>
        </p:nvSpPr>
        <p:spPr>
          <a:xfrm>
            <a:off x="838200" y="3764811"/>
            <a:ext cx="10515600" cy="1374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3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Maximize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r>
                                  <a:rPr lang="en-HK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bark</m:t>
                                </m:r>
                                <m:r>
                                  <a:rPr lang="en-HK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7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7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sz="17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dog</m:t>
                    </m:r>
                    <m:d>
                      <m:d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17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altLang="zh-TW" sz="1700" b="0" i="0" dirty="0">
                        <a:latin typeface="Cambria Math" panose="02040503050406030204" pitchFamily="18" charset="0"/>
                      </a:rPr>
                      <m:t>bark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7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sz="17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cat</m:t>
                                </m:r>
                                <m:r>
                                  <a:rPr lang="en-HK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plan</m:t>
                                </m:r>
                                <m:r>
                                  <a:rPr lang="en-HK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700" i="1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700" b="0" i="0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17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altLang="zh-TW" sz="1700" b="0" i="0" dirty="0">
                        <a:latin typeface="Cambria Math" panose="02040503050406030204" pitchFamily="18" charset="0"/>
                      </a:rPr>
                      <m:t>cat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1700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altLang="zh-TW" sz="1700" b="0" i="0" dirty="0">
                        <a:latin typeface="Cambria Math" panose="02040503050406030204" pitchFamily="18" charset="0"/>
                      </a:rPr>
                      <m:t>plan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1700" i="1">
                    <a:latin typeface="Cambria Math" panose="02040503050406030204" pitchFamily="18" charset="0"/>
                  </a:rPr>
                </a:br>
                <a:r>
                  <a:rPr lang="en-US" sz="1700" i="1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HK" sz="17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 b="0" i="0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bark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b="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 b="0" i="0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bark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700" b="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b="0" i="0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dog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700" b="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700" b="1" dirty="0"/>
                  <a:t> 		</a:t>
                </a:r>
                <a14:m>
                  <m:oMath xmlns:m="http://schemas.openxmlformats.org/officeDocument/2006/math"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sz="1700" dirty="0">
                        <a:latin typeface="Cambria Math" panose="02040503050406030204" pitchFamily="18" charset="0"/>
                      </a:rPr>
                      <m:t>dog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HK" sz="1700" i="1" dirty="0">
                        <a:latin typeface="Cambria Math" panose="02040503050406030204" pitchFamily="18" charset="0"/>
                      </a:rPr>
                      <m:t>⟹</m:t>
                    </m:r>
                    <m:r>
                      <m:rPr>
                        <m:sty m:val="p"/>
                      </m:rPr>
                      <a:rPr lang="en-US" altLang="zh-TW" sz="1700" dirty="0">
                        <a:latin typeface="Cambria Math" panose="02040503050406030204" pitchFamily="18" charset="0"/>
                      </a:rPr>
                      <m:t>bark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b="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zh-TW" sz="1700" b="0" dirty="0"/>
                </a:br>
                <a:r>
                  <a:rPr lang="en-US" altLang="zh-TW" sz="1700" b="0" dirty="0"/>
                  <a:t>		</a:t>
                </a:r>
                <a14:m>
                  <m:oMath xmlns:m="http://schemas.openxmlformats.org/officeDocument/2006/math">
                    <m:r>
                      <a:rPr lang="en-US" altLang="zh-TW" sz="1700" b="0" i="0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bark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cat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bark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cat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,0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1700" dirty="0"/>
                  <a:t> 	</a:t>
                </a:r>
                <a14:m>
                  <m:oMath xmlns:m="http://schemas.openxmlformats.org/officeDocument/2006/math"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cat</m:t>
                        </m:r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HK" sz="1700" i="1" dirty="0">
                            <a:latin typeface="Cambria Math" panose="02040503050406030204" pitchFamily="18" charset="0"/>
                          </a:rPr>
                          <m:t>⟹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TW" sz="17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r>
                      <a:rPr lang="en-US" altLang="zh-TW" sz="1700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b="0" i="0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plan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b="0" i="0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dog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b="0" i="0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plan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b="0" i="0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dog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,0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r>
                  <a:rPr lang="en-HK" sz="1700" dirty="0"/>
                  <a:t>	</a:t>
                </a:r>
                <a14:m>
                  <m:oMath xmlns:m="http://schemas.openxmlformats.org/officeDocument/2006/math"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d>
                      <m:d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HK" sz="1700" i="1" dirty="0">
                            <a:latin typeface="Cambria Math" panose="02040503050406030204" pitchFamily="18" charset="0"/>
                          </a:rPr>
                          <m:t>⟹</m:t>
                        </m:r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plan</m:t>
                        </m:r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HK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where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TW" sz="17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E4DF7B-D012-984E-AB85-8BD0F024B594}"/>
              </a:ext>
            </a:extLst>
          </p:cNvPr>
          <p:cNvSpPr/>
          <p:nvPr/>
        </p:nvSpPr>
        <p:spPr>
          <a:xfrm>
            <a:off x="838200" y="3764811"/>
            <a:ext cx="10515600" cy="1374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5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!!text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</p:txBody>
          </p:sp>
        </mc:Choice>
        <mc:Fallback xmlns="">
          <p:sp>
            <p:nvSpPr>
              <p:cNvPr id="4" name="!!text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AEF63-8A45-3C47-87AD-EFBA36CC5FE5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3B85038-A435-AD40-BC5E-E25FAE653BB4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2E6884-1878-4649-9E83-C2466C7090B2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1E764C-ECD1-8C4B-BCEF-894915C75E52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F661D3-9A82-2448-8118-7D1B4A00D811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7C936-324D-6448-AB29-3828837697A3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7C936-324D-6448-AB29-38288376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864EBA-15FD-9744-A935-3449DE6F4A58}"/>
                  </a:ext>
                </a:extLst>
              </p:cNvPr>
              <p:cNvSpPr txBox="1"/>
              <p:nvPr/>
            </p:nvSpPr>
            <p:spPr>
              <a:xfrm>
                <a:off x="11268380" y="4207071"/>
                <a:ext cx="851708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864EBA-15FD-9744-A935-3449DE6F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80" y="4207071"/>
                <a:ext cx="851708" cy="35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40AC2-7389-9A4D-85F5-2B12278F0FBC}"/>
              </a:ext>
            </a:extLst>
          </p:cNvPr>
          <p:cNvGrpSpPr/>
          <p:nvPr/>
        </p:nvGrpSpPr>
        <p:grpSpPr>
          <a:xfrm rot="19247880">
            <a:off x="8598713" y="3179855"/>
            <a:ext cx="2933205" cy="2054431"/>
            <a:chOff x="8763990" y="2306194"/>
            <a:chExt cx="2933205" cy="205443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B75DFE-7147-AE44-A2ED-11F858E1AC4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C5D275-FA97-1645-A2F6-29C922E13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E47D4-07EE-2242-885F-97E6638AC13A}"/>
                  </a:ext>
                </a:extLst>
              </p:cNvPr>
              <p:cNvSpPr txBox="1"/>
              <p:nvPr/>
            </p:nvSpPr>
            <p:spPr>
              <a:xfrm>
                <a:off x="11212790" y="3082602"/>
                <a:ext cx="942630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HK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E47D4-07EE-2242-885F-97E6638A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790" y="3082602"/>
                <a:ext cx="942630" cy="3966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8084409-499D-2A4E-A75E-6B99352AD8C4}"/>
              </a:ext>
            </a:extLst>
          </p:cNvPr>
          <p:cNvGrpSpPr/>
          <p:nvPr/>
        </p:nvGrpSpPr>
        <p:grpSpPr>
          <a:xfrm rot="18842586">
            <a:off x="8675530" y="2721151"/>
            <a:ext cx="2933205" cy="2054431"/>
            <a:chOff x="8763990" y="2306194"/>
            <a:chExt cx="2933205" cy="205443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A88235-087A-CF41-B50A-6648B6E75AFC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284F09-1700-684E-8D3E-FB9927C5C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!!TextBox 27">
                <a:extLst>
                  <a:ext uri="{FF2B5EF4-FFF2-40B4-BE49-F238E27FC236}">
                    <a16:creationId xmlns:a16="http://schemas.microsoft.com/office/drawing/2014/main" id="{4FAF5FC9-9949-AF47-847E-3DAE39420107}"/>
                  </a:ext>
                </a:extLst>
              </p:cNvPr>
              <p:cNvSpPr txBox="1"/>
              <p:nvPr/>
            </p:nvSpPr>
            <p:spPr>
              <a:xfrm>
                <a:off x="838200" y="2432614"/>
                <a:ext cx="6097348" cy="454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700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!!TextBox 27">
                <a:extLst>
                  <a:ext uri="{FF2B5EF4-FFF2-40B4-BE49-F238E27FC236}">
                    <a16:creationId xmlns:a16="http://schemas.microsoft.com/office/drawing/2014/main" id="{4FAF5FC9-9949-AF47-847E-3DAE39420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32614"/>
                <a:ext cx="6097348" cy="454163"/>
              </a:xfrm>
              <a:prstGeom prst="rect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AEF63-8A45-3C47-87AD-EFBA36CC5FE5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3B85038-A435-AD40-BC5E-E25FAE653BB4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2E6884-1878-4649-9E83-C2466C7090B2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1E764C-ECD1-8C4B-BCEF-894915C75E52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F661D3-9A82-2448-8118-7D1B4A00D811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7C936-324D-6448-AB29-3828837697A3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7C936-324D-6448-AB29-38288376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E47D4-07EE-2242-885F-97E6638AC13A}"/>
                  </a:ext>
                </a:extLst>
              </p:cNvPr>
              <p:cNvSpPr txBox="1"/>
              <p:nvPr/>
            </p:nvSpPr>
            <p:spPr>
              <a:xfrm>
                <a:off x="11212790" y="3082602"/>
                <a:ext cx="942630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HK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E47D4-07EE-2242-885F-97E6638A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790" y="3082602"/>
                <a:ext cx="942630" cy="3966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8084409-499D-2A4E-A75E-6B99352AD8C4}"/>
              </a:ext>
            </a:extLst>
          </p:cNvPr>
          <p:cNvGrpSpPr/>
          <p:nvPr/>
        </p:nvGrpSpPr>
        <p:grpSpPr>
          <a:xfrm rot="18842586">
            <a:off x="8675530" y="2721151"/>
            <a:ext cx="2933205" cy="2054431"/>
            <a:chOff x="8763990" y="2306194"/>
            <a:chExt cx="2933205" cy="205443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A88235-087A-CF41-B50A-6648B6E75AFC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284F09-1700-684E-8D3E-FB9927C5C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B74DB9-EB27-254E-80DF-081F5EC470C7}"/>
                  </a:ext>
                </a:extLst>
              </p:cNvPr>
              <p:cNvSpPr txBox="1"/>
              <p:nvPr/>
            </p:nvSpPr>
            <p:spPr>
              <a:xfrm>
                <a:off x="11105954" y="2235605"/>
                <a:ext cx="811632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HK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B74DB9-EB27-254E-80DF-081F5EC47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5954" y="2235605"/>
                <a:ext cx="811632" cy="3966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45D778B0-1774-D840-A4EF-9D6BBA9108EF}"/>
              </a:ext>
            </a:extLst>
          </p:cNvPr>
          <p:cNvSpPr/>
          <p:nvPr/>
        </p:nvSpPr>
        <p:spPr>
          <a:xfrm>
            <a:off x="9982200" y="3559090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809A0-01A4-3D43-9C27-53C327263518}"/>
                  </a:ext>
                </a:extLst>
              </p:cNvPr>
              <p:cNvSpPr txBox="1"/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809A0-01A4-3D43-9C27-53C327263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1990CF0-34BB-9342-AB3B-AD5B09A3BCFC}"/>
              </a:ext>
            </a:extLst>
          </p:cNvPr>
          <p:cNvGrpSpPr/>
          <p:nvPr/>
        </p:nvGrpSpPr>
        <p:grpSpPr>
          <a:xfrm rot="17479150">
            <a:off x="8470157" y="2446742"/>
            <a:ext cx="3355410" cy="2347143"/>
            <a:chOff x="8763990" y="2306194"/>
            <a:chExt cx="2933205" cy="205443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565DB7-FAF8-1449-B173-CFE8FBF62B5E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2E32F1-79D5-6D47-8F9E-9BEC6BBE4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864EBA-15FD-9744-A935-3449DE6F4A58}"/>
                  </a:ext>
                </a:extLst>
              </p:cNvPr>
              <p:cNvSpPr txBox="1"/>
              <p:nvPr/>
            </p:nvSpPr>
            <p:spPr>
              <a:xfrm>
                <a:off x="11268380" y="4393939"/>
                <a:ext cx="851708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864EBA-15FD-9744-A935-3449DE6F4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80" y="4393939"/>
                <a:ext cx="851708" cy="355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E640AC2-7389-9A4D-85F5-2B12278F0FBC}"/>
              </a:ext>
            </a:extLst>
          </p:cNvPr>
          <p:cNvGrpSpPr/>
          <p:nvPr/>
        </p:nvGrpSpPr>
        <p:grpSpPr>
          <a:xfrm rot="19247880">
            <a:off x="8598713" y="3366723"/>
            <a:ext cx="2933205" cy="2054431"/>
            <a:chOff x="8763990" y="2306194"/>
            <a:chExt cx="2933205" cy="2054431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CB75DFE-7147-AE44-A2ED-11F858E1AC4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C5D275-FA97-1645-A2F6-29C922E139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!!TextBox 45">
                <a:extLst>
                  <a:ext uri="{FF2B5EF4-FFF2-40B4-BE49-F238E27FC236}">
                    <a16:creationId xmlns:a16="http://schemas.microsoft.com/office/drawing/2014/main" id="{91BFBD64-B107-B04A-8571-5C8F83587290}"/>
                  </a:ext>
                </a:extLst>
              </p:cNvPr>
              <p:cNvSpPr txBox="1"/>
              <p:nvPr/>
            </p:nvSpPr>
            <p:spPr>
              <a:xfrm>
                <a:off x="838200" y="3001573"/>
                <a:ext cx="6097348" cy="454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animal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!!TextBox 45">
                <a:extLst>
                  <a:ext uri="{FF2B5EF4-FFF2-40B4-BE49-F238E27FC236}">
                    <a16:creationId xmlns:a16="http://schemas.microsoft.com/office/drawing/2014/main" id="{91BFBD64-B107-B04A-8571-5C8F83587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01573"/>
                <a:ext cx="6097348" cy="454163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!!TextBox 27">
                <a:extLst>
                  <a:ext uri="{FF2B5EF4-FFF2-40B4-BE49-F238E27FC236}">
                    <a16:creationId xmlns:a16="http://schemas.microsoft.com/office/drawing/2014/main" id="{02C6B5DB-76DF-8A4B-9CCD-72A2CF60B210}"/>
                  </a:ext>
                </a:extLst>
              </p:cNvPr>
              <p:cNvSpPr txBox="1"/>
              <p:nvPr/>
            </p:nvSpPr>
            <p:spPr>
              <a:xfrm>
                <a:off x="838200" y="2432614"/>
                <a:ext cx="6097348" cy="454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700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!!TextBox 27">
                <a:extLst>
                  <a:ext uri="{FF2B5EF4-FFF2-40B4-BE49-F238E27FC236}">
                    <a16:creationId xmlns:a16="http://schemas.microsoft.com/office/drawing/2014/main" id="{02C6B5DB-76DF-8A4B-9CCD-72A2CF60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32614"/>
                <a:ext cx="6097348" cy="454163"/>
              </a:xfrm>
              <a:prstGeom prst="rect">
                <a:avLst/>
              </a:prstGeom>
              <a:blipFill>
                <a:blip r:embed="rId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!!text">
                <a:extLst>
                  <a:ext uri="{FF2B5EF4-FFF2-40B4-BE49-F238E27FC236}">
                    <a16:creationId xmlns:a16="http://schemas.microsoft.com/office/drawing/2014/main" id="{61883719-EA6F-F643-889C-DAF27AAE1E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</p:txBody>
          </p:sp>
        </mc:Choice>
        <mc:Fallback xmlns="">
          <p:sp>
            <p:nvSpPr>
              <p:cNvPr id="48" name="!!text">
                <a:extLst>
                  <a:ext uri="{FF2B5EF4-FFF2-40B4-BE49-F238E27FC236}">
                    <a16:creationId xmlns:a16="http://schemas.microsoft.com/office/drawing/2014/main" id="{61883719-EA6F-F643-889C-DAF27AAE1E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10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908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C2E6884-1878-4649-9E83-C2466C7090B2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5D778B0-1774-D840-A4EF-9D6BBA9108EF}"/>
              </a:ext>
            </a:extLst>
          </p:cNvPr>
          <p:cNvSpPr/>
          <p:nvPr/>
        </p:nvSpPr>
        <p:spPr>
          <a:xfrm>
            <a:off x="9982200" y="3559090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AEF63-8A45-3C47-87AD-EFBA36CC5FE5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1E764C-ECD1-8C4B-BCEF-894915C75E52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084409-499D-2A4E-A75E-6B99352AD8C4}"/>
              </a:ext>
            </a:extLst>
          </p:cNvPr>
          <p:cNvGrpSpPr/>
          <p:nvPr/>
        </p:nvGrpSpPr>
        <p:grpSpPr>
          <a:xfrm rot="18842586">
            <a:off x="8675530" y="2721151"/>
            <a:ext cx="2933205" cy="2054431"/>
            <a:chOff x="8763990" y="2306194"/>
            <a:chExt cx="2933205" cy="2054431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A88235-087A-CF41-B50A-6648B6E75AFC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284F09-1700-684E-8D3E-FB9927C5C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990CF0-34BB-9342-AB3B-AD5B09A3BCFC}"/>
              </a:ext>
            </a:extLst>
          </p:cNvPr>
          <p:cNvGrpSpPr/>
          <p:nvPr/>
        </p:nvGrpSpPr>
        <p:grpSpPr>
          <a:xfrm rot="17479150">
            <a:off x="8239772" y="1987527"/>
            <a:ext cx="3355410" cy="2347143"/>
            <a:chOff x="8763990" y="2306194"/>
            <a:chExt cx="2933205" cy="205443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565DB7-FAF8-1449-B173-CFE8FBF62B5E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C2E32F1-79D5-6D47-8F9E-9BEC6BBE4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B28912-A339-9C47-9F20-3E5969EC5CD5}"/>
              </a:ext>
            </a:extLst>
          </p:cNvPr>
          <p:cNvGrpSpPr/>
          <p:nvPr/>
        </p:nvGrpSpPr>
        <p:grpSpPr>
          <a:xfrm rot="17635887">
            <a:off x="8906773" y="2537428"/>
            <a:ext cx="2933205" cy="2054431"/>
            <a:chOff x="8763990" y="2306194"/>
            <a:chExt cx="2933205" cy="205443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84699FA-2D14-B64B-9771-8FE9B4BD38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06DA79A-BAF4-5649-9FD4-20D18DEA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23770" y="412499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B3B85038-A435-AD40-BC5E-E25FAE653BB4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F661D3-9A82-2448-8118-7D1B4A00D811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7C936-324D-6448-AB29-3828837697A3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7C936-324D-6448-AB29-38288376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E47D4-07EE-2242-885F-97E6638AC13A}"/>
                  </a:ext>
                </a:extLst>
              </p:cNvPr>
              <p:cNvSpPr txBox="1"/>
              <p:nvPr/>
            </p:nvSpPr>
            <p:spPr>
              <a:xfrm>
                <a:off x="11212790" y="3082602"/>
                <a:ext cx="942630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HK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5E47D4-07EE-2242-885F-97E6638A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790" y="3082602"/>
                <a:ext cx="942630" cy="3966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B74DB9-EB27-254E-80DF-081F5EC470C7}"/>
                  </a:ext>
                </a:extLst>
              </p:cNvPr>
              <p:cNvSpPr txBox="1"/>
              <p:nvPr/>
            </p:nvSpPr>
            <p:spPr>
              <a:xfrm>
                <a:off x="10875569" y="1776390"/>
                <a:ext cx="811632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HK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B74DB9-EB27-254E-80DF-081F5EC47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569" y="1776390"/>
                <a:ext cx="811632" cy="3966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809A0-01A4-3D43-9C27-53C327263518}"/>
                  </a:ext>
                </a:extLst>
              </p:cNvPr>
              <p:cNvSpPr txBox="1"/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1809A0-01A4-3D43-9C27-53C327263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79DFB53-6B2A-3F42-ACCE-E78F1796FC86}"/>
                  </a:ext>
                </a:extLst>
              </p:cNvPr>
              <p:cNvSpPr txBox="1"/>
              <p:nvPr/>
            </p:nvSpPr>
            <p:spPr>
              <a:xfrm>
                <a:off x="11133415" y="2352102"/>
                <a:ext cx="1082540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animal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79DFB53-6B2A-3F42-ACCE-E78F1796F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415" y="2352102"/>
                <a:ext cx="1082540" cy="355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8DDC0E-F81E-4544-BA72-66AFF8C03402}"/>
                  </a:ext>
                </a:extLst>
              </p:cNvPr>
              <p:cNvSpPr txBox="1"/>
              <p:nvPr/>
            </p:nvSpPr>
            <p:spPr>
              <a:xfrm>
                <a:off x="11268380" y="4393939"/>
                <a:ext cx="851708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78DDC0E-F81E-4544-BA72-66AFF8C03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80" y="4393939"/>
                <a:ext cx="851708" cy="3552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30D72154-A3AC-DA4B-9E09-3C69DB6C503E}"/>
              </a:ext>
            </a:extLst>
          </p:cNvPr>
          <p:cNvGrpSpPr/>
          <p:nvPr/>
        </p:nvGrpSpPr>
        <p:grpSpPr>
          <a:xfrm rot="19247880">
            <a:off x="8598713" y="3366723"/>
            <a:ext cx="2933205" cy="2054431"/>
            <a:chOff x="8763990" y="2306194"/>
            <a:chExt cx="2933205" cy="205443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C185836-C5CB-F545-BAFC-638E81863AC2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9EEA0FA-ACDC-EA4F-B0AD-A57B99F854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!!text">
                <a:extLst>
                  <a:ext uri="{FF2B5EF4-FFF2-40B4-BE49-F238E27FC236}">
                    <a16:creationId xmlns:a16="http://schemas.microsoft.com/office/drawing/2014/main" id="{D2A67419-98C5-9D49-9BC8-54400B9563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7172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TW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TW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TW" sz="17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altLang="zh-TW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!!text">
                <a:extLst>
                  <a:ext uri="{FF2B5EF4-FFF2-40B4-BE49-F238E27FC236}">
                    <a16:creationId xmlns:a16="http://schemas.microsoft.com/office/drawing/2014/main" id="{D2A67419-98C5-9D49-9BC8-54400B9563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71727" cy="4351338"/>
              </a:xfrm>
              <a:blipFill>
                <a:blip r:embed="rId9"/>
                <a:stretch>
                  <a:fillRect l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E6916D-FFBA-F641-8879-0B3B5A7353F7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E6916D-FFBA-F641-8879-0B3B5A735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!!TextBox 45">
                <a:extLst>
                  <a:ext uri="{FF2B5EF4-FFF2-40B4-BE49-F238E27FC236}">
                    <a16:creationId xmlns:a16="http://schemas.microsoft.com/office/drawing/2014/main" id="{3BE6B924-4CE6-1D41-AAC5-CFBFDABE81B3}"/>
                  </a:ext>
                </a:extLst>
              </p:cNvPr>
              <p:cNvSpPr txBox="1"/>
              <p:nvPr/>
            </p:nvSpPr>
            <p:spPr>
              <a:xfrm>
                <a:off x="838200" y="3001573"/>
                <a:ext cx="6097348" cy="454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animal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!!TextBox 45">
                <a:extLst>
                  <a:ext uri="{FF2B5EF4-FFF2-40B4-BE49-F238E27FC236}">
                    <a16:creationId xmlns:a16="http://schemas.microsoft.com/office/drawing/2014/main" id="{3BE6B924-4CE6-1D41-AAC5-CFBFDABE8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01573"/>
                <a:ext cx="6097348" cy="454163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!!TextBox 27">
                <a:extLst>
                  <a:ext uri="{FF2B5EF4-FFF2-40B4-BE49-F238E27FC236}">
                    <a16:creationId xmlns:a16="http://schemas.microsoft.com/office/drawing/2014/main" id="{5C95064A-70FD-5C42-B5B4-2647557CA7DE}"/>
                  </a:ext>
                </a:extLst>
              </p:cNvPr>
              <p:cNvSpPr txBox="1"/>
              <p:nvPr/>
            </p:nvSpPr>
            <p:spPr>
              <a:xfrm>
                <a:off x="838200" y="2432614"/>
                <a:ext cx="6097348" cy="454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700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!!TextBox 27">
                <a:extLst>
                  <a:ext uri="{FF2B5EF4-FFF2-40B4-BE49-F238E27FC236}">
                    <a16:creationId xmlns:a16="http://schemas.microsoft.com/office/drawing/2014/main" id="{5C95064A-70FD-5C42-B5B4-2647557CA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32614"/>
                <a:ext cx="6097348" cy="454163"/>
              </a:xfrm>
              <a:prstGeom prst="rect">
                <a:avLst/>
              </a:prstGeom>
              <a:blipFill>
                <a:blip r:embed="rId11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9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3">
            <a:extLst>
              <a:ext uri="{FF2B5EF4-FFF2-40B4-BE49-F238E27FC236}">
                <a16:creationId xmlns:a16="http://schemas.microsoft.com/office/drawing/2014/main" id="{DCEBAC82-8AFA-754C-9935-4F9D1B77D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TW" sz="2000" b="1" dirty="0"/>
              <a:t>Universal Quantification</a:t>
            </a:r>
            <a:endParaRPr lang="en-HK" sz="2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Toy Data Set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FE69D-D99A-3A45-9146-5B165C10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63E4F08-1F35-C14A-B289-1A5857214729}"/>
              </a:ext>
            </a:extLst>
          </p:cNvPr>
          <p:cNvGrpSpPr/>
          <p:nvPr/>
        </p:nvGrpSpPr>
        <p:grpSpPr>
          <a:xfrm>
            <a:off x="2782766" y="2430611"/>
            <a:ext cx="6626467" cy="3662440"/>
            <a:chOff x="2981539" y="2430611"/>
            <a:chExt cx="6626467" cy="366244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DEA2D6-0CB9-2440-8B38-1A52CDB77DB3}"/>
                </a:ext>
              </a:extLst>
            </p:cNvPr>
            <p:cNvSpPr txBox="1"/>
            <p:nvPr/>
          </p:nvSpPr>
          <p:spPr>
            <a:xfrm>
              <a:off x="2981539" y="4301453"/>
              <a:ext cx="3236784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every animal		moves</a:t>
              </a:r>
            </a:p>
            <a:p>
              <a:r>
                <a:rPr lang="en-US"/>
                <a:t>every mammal	moves</a:t>
              </a:r>
            </a:p>
            <a:p>
              <a:r>
                <a:rPr lang="en-US"/>
                <a:t>				is intelligent</a:t>
              </a:r>
            </a:p>
            <a:p>
              <a:r>
                <a:rPr lang="en-US"/>
                <a:t>every dog		moves</a:t>
              </a:r>
            </a:p>
            <a:p>
              <a:r>
                <a:rPr lang="en-US"/>
                <a:t>				is intelligent</a:t>
              </a:r>
            </a:p>
            <a:p>
              <a:r>
                <a:rPr lang="en-US"/>
                <a:t>				barks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14AEDE-900E-9243-9E27-D5DD328FF10F}"/>
                </a:ext>
              </a:extLst>
            </p:cNvPr>
            <p:cNvSpPr txBox="1"/>
            <p:nvPr/>
          </p:nvSpPr>
          <p:spPr>
            <a:xfrm>
              <a:off x="6204510" y="4338725"/>
              <a:ext cx="3403496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every conveyance	is helpful</a:t>
              </a:r>
            </a:p>
            <a:p>
              <a:r>
                <a:rPr lang="en-US"/>
                <a:t>every vehicle			is helpful</a:t>
              </a:r>
            </a:p>
            <a:p>
              <a:r>
                <a:rPr lang="en-US"/>
                <a:t>					is driven</a:t>
              </a:r>
            </a:p>
            <a:p>
              <a:r>
                <a:rPr lang="en-US"/>
                <a:t>every car			is helpful</a:t>
              </a:r>
            </a:p>
            <a:p>
              <a:r>
                <a:rPr lang="en-US"/>
                <a:t>					is driven </a:t>
              </a:r>
            </a:p>
            <a:p>
              <a:r>
                <a:rPr lang="en-US"/>
                <a:t>					is small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A270829-04D2-E049-B052-C88334A5408B}"/>
                </a:ext>
              </a:extLst>
            </p:cNvPr>
            <p:cNvSpPr txBox="1"/>
            <p:nvPr/>
          </p:nvSpPr>
          <p:spPr>
            <a:xfrm>
              <a:off x="6204510" y="2430611"/>
              <a:ext cx="337784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every system		is complex</a:t>
              </a:r>
            </a:p>
            <a:p>
              <a:r>
                <a:rPr lang="en-US"/>
                <a:t>every computer	is complex</a:t>
              </a:r>
            </a:p>
            <a:p>
              <a:r>
                <a:rPr lang="en-US"/>
                <a:t>				operates</a:t>
              </a:r>
            </a:p>
            <a:p>
              <a:r>
                <a:rPr lang="en-US"/>
                <a:t>every laptop		is complex</a:t>
              </a:r>
            </a:p>
            <a:p>
              <a:r>
                <a:rPr lang="en-US"/>
                <a:t>				operates</a:t>
              </a:r>
            </a:p>
            <a:p>
              <a:r>
                <a:rPr lang="en-US"/>
                <a:t>				is convenient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87E2855-5F2D-774E-B982-6F716242263F}"/>
                </a:ext>
              </a:extLst>
            </p:cNvPr>
            <p:cNvSpPr txBox="1"/>
            <p:nvPr/>
          </p:nvSpPr>
          <p:spPr>
            <a:xfrm>
              <a:off x="2981539" y="2430611"/>
              <a:ext cx="280076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every plant	is stationary</a:t>
              </a:r>
            </a:p>
            <a:p>
              <a:r>
                <a:rPr lang="en-US"/>
                <a:t>every tree	is stationary</a:t>
              </a:r>
            </a:p>
            <a:p>
              <a:r>
                <a:rPr lang="en-US"/>
                <a:t>			is tall</a:t>
              </a:r>
            </a:p>
            <a:p>
              <a:r>
                <a:rPr lang="en-US"/>
                <a:t>every pine	is stationary</a:t>
              </a:r>
            </a:p>
            <a:p>
              <a:r>
                <a:rPr lang="en-US"/>
                <a:t>			is tall</a:t>
              </a:r>
            </a:p>
            <a:p>
              <a:r>
                <a:rPr lang="en-US"/>
                <a:t>			is cut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504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26309-E508-9744-B408-6CC3FB45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62" y="3368052"/>
            <a:ext cx="3430909" cy="30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Toy Test Sets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5D338-DD1A-0E41-84AB-0864D275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907AF-0CA0-FA41-8469-B3B5FBCF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39" y="308052"/>
            <a:ext cx="3535227" cy="30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7586FB-F4FA-1241-9028-9D2A84115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819" y="3368052"/>
            <a:ext cx="3917727" cy="3060000"/>
          </a:xfrm>
          <a:prstGeom prst="rect">
            <a:avLst/>
          </a:prstGeom>
        </p:spPr>
      </p:pic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FDB0C054-927D-C945-B32E-79831F322B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06328"/>
              </p:ext>
            </p:extLst>
          </p:nvPr>
        </p:nvGraphicFramePr>
        <p:xfrm>
          <a:off x="696000" y="1682667"/>
          <a:ext cx="3093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87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696824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  <a:gridCol w="725864">
                  <a:extLst>
                    <a:ext uri="{9D8B030D-6E8A-4147-A177-3AD203B41FA5}">
                      <a16:colId xmlns:a16="http://schemas.microsoft.com/office/drawing/2014/main" val="26204107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Test Set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i="0">
                          <a:solidFill>
                            <a:schemeClr val="tx1"/>
                          </a:solidFill>
                        </a:rPr>
                        <a:t>Noun Pair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0">
                          <a:solidFill>
                            <a:schemeClr val="tx1"/>
                          </a:solidFill>
                        </a:rPr>
                        <a:t>Label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D1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5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plant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animal</a:t>
                      </a:r>
                      <a:r>
                        <a:rPr lang="en-US" altLang="zh-TW" sz="1600"/>
                        <a:t>	dog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364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en-US" sz="1600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plant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TW" sz="1600"/>
                        <a:t>animal</a:t>
                      </a:r>
                      <a:r>
                        <a:rPr lang="en-US" altLang="zh-TW" sz="1600"/>
                        <a:t>	dog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4E6D237-2AC6-C24F-A076-4B6E062884FB}"/>
              </a:ext>
            </a:extLst>
          </p:cNvPr>
          <p:cNvSpPr txBox="1"/>
          <p:nvPr/>
        </p:nvSpPr>
        <p:spPr>
          <a:xfrm>
            <a:off x="7640128" y="195613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B0DB9-85E5-6F4F-9E65-A391FADF6799}"/>
              </a:ext>
            </a:extLst>
          </p:cNvPr>
          <p:cNvSpPr txBox="1"/>
          <p:nvPr/>
        </p:nvSpPr>
        <p:spPr>
          <a:xfrm>
            <a:off x="5184410" y="509072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AE1081-3FAB-A34E-97E5-EC08DC63DD01}"/>
              </a:ext>
            </a:extLst>
          </p:cNvPr>
          <p:cNvSpPr txBox="1"/>
          <p:nvPr/>
        </p:nvSpPr>
        <p:spPr>
          <a:xfrm>
            <a:off x="9415064" y="508389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355876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Toy Test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58420-1E14-5B49-9B96-357C9B52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pic>
        <p:nvPicPr>
          <p:cNvPr id="13" name="hyper_plot_2d_vid_rdih" descr="hyper_plot_2d_vid_rdih">
            <a:hlinkClick r:id="" action="ppaction://media"/>
            <a:extLst>
              <a:ext uri="{FF2B5EF4-FFF2-40B4-BE49-F238E27FC236}">
                <a16:creationId xmlns:a16="http://schemas.microsoft.com/office/drawing/2014/main" id="{84E3F680-481F-7C40-98DE-EBFFBEE49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626" y="1900810"/>
            <a:ext cx="8357974" cy="4003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272E4-FC0E-CD48-B2F7-C46A7D025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780" y="3902697"/>
            <a:ext cx="3389220" cy="257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3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Unsupervised</a:t>
            </a:r>
            <a:r>
              <a:rPr lang="zh-TW" altLang="en-US"/>
              <a:t> </a:t>
            </a:r>
            <a:r>
              <a:rPr lang="en-US"/>
              <a:t>Hypernymy </a:t>
            </a:r>
            <a:r>
              <a:rPr lang="en-US" altLang="zh-TW"/>
              <a:t>Detection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lnSpc>
                    <a:spcPct val="125000"/>
                  </a:lnSpc>
                  <a:buNone/>
                </a:pPr>
                <a:r>
                  <a:rPr lang="en-HK" sz="2400" b="1" dirty="0"/>
                  <a:t>Previous Works</a:t>
                </a:r>
              </a:p>
              <a:p>
                <a:r>
                  <a:rPr lang="en-HK" sz="2400" dirty="0"/>
                  <a:t>Pattern-based methods</a:t>
                </a:r>
              </a:p>
              <a:p>
                <a:pPr lvl="1"/>
                <a:r>
                  <a:rPr lang="en-HK" sz="2000" dirty="0"/>
                  <a:t>e.g., Hearst Patterns</a:t>
                </a:r>
              </a:p>
              <a:p>
                <a:pPr lvl="2"/>
                <a:r>
                  <a:rPr lang="en-HK" sz="1600" i="1" dirty="0"/>
                  <a:t>‘Animals</a:t>
                </a:r>
                <a:r>
                  <a:rPr lang="en-HK" sz="1600" dirty="0"/>
                  <a:t> </a:t>
                </a:r>
                <a:r>
                  <a:rPr lang="en-HK" sz="1600" b="1" i="1" dirty="0"/>
                  <a:t>such as</a:t>
                </a:r>
                <a:r>
                  <a:rPr lang="en-HK" sz="1600" dirty="0"/>
                  <a:t> </a:t>
                </a:r>
                <a:r>
                  <a:rPr lang="en-HK" sz="1600" i="1" dirty="0"/>
                  <a:t>dogs</a:t>
                </a:r>
                <a:r>
                  <a:rPr lang="en-HK" sz="1600" dirty="0"/>
                  <a:t> and </a:t>
                </a:r>
                <a:r>
                  <a:rPr lang="en-HK" sz="1600" i="1" dirty="0"/>
                  <a:t>cats</a:t>
                </a:r>
                <a:r>
                  <a:rPr lang="en-HK" sz="1600" dirty="0"/>
                  <a:t> …’</a:t>
                </a:r>
              </a:p>
              <a:p>
                <a:pPr lvl="1"/>
                <a:r>
                  <a:rPr lang="en-HK" sz="2000" dirty="0"/>
                  <a:t>Precise, but low recall</a:t>
                </a:r>
              </a:p>
              <a:p>
                <a:r>
                  <a:rPr lang="en-HK" sz="2400" dirty="0"/>
                  <a:t>Distributional methods</a:t>
                </a:r>
              </a:p>
              <a:p>
                <a:pPr lvl="1"/>
                <a:r>
                  <a:rPr lang="en-HK" sz="2000" dirty="0"/>
                  <a:t>e.g., Distributional Inclusion Hypothesis (DIH)</a:t>
                </a:r>
              </a:p>
              <a:p>
                <a:pPr lvl="2"/>
                <a:r>
                  <a:rPr lang="en-HK" sz="1600" i="1"/>
                  <a:t>‘an animal barked’</a:t>
                </a:r>
                <a:r>
                  <a:rPr lang="en-HK" sz="1600"/>
                  <a:t>, ‘</a:t>
                </a:r>
                <a:r>
                  <a:rPr lang="en-HK" sz="1600" i="1"/>
                  <a:t>an animal meowed</a:t>
                </a:r>
                <a:r>
                  <a:rPr lang="en-HK" sz="1600"/>
                  <a:t>’, ‘</a:t>
                </a:r>
                <a:r>
                  <a:rPr lang="en-HK" sz="1600" i="1"/>
                  <a:t>a dog barked’ </a:t>
                </a:r>
                <a14:m>
                  <m:oMath xmlns:m="http://schemas.openxmlformats.org/officeDocument/2006/math">
                    <m:r>
                      <a:rPr lang="en-HK" sz="1600" i="1" dirty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HK" sz="1600"/>
                  <a:t> dog </a:t>
                </a:r>
                <a14:m>
                  <m:oMath xmlns:m="http://schemas.openxmlformats.org/officeDocument/2006/math">
                    <m:r>
                      <a:rPr lang="en-US" altLang="zh-TW" sz="1600" i="1" dirty="0">
                        <a:latin typeface="Cambria Math" panose="02040503050406030204" pitchFamily="18" charset="0"/>
                      </a:rPr>
                      <m:t>⊢</m:t>
                    </m:r>
                  </m:oMath>
                </a14:m>
                <a:r>
                  <a:rPr lang="en-HK" sz="1600"/>
                  <a:t> animal,</a:t>
                </a:r>
              </a:p>
              <a:p>
                <a:pPr lvl="1"/>
                <a:r>
                  <a:rPr lang="en-HK" sz="2000" dirty="0"/>
                  <a:t>Disregards quantification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8126E-5CA9-8944-8E07-97C34D75D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138511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Toy Data Set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FE69D-D99A-3A45-9146-5B165C10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D412D-8D46-B043-887F-E9F78078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491326"/>
            <a:ext cx="2870200" cy="483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4DE879-132E-0D4C-8042-0C0FFFB0C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200" y="1491326"/>
            <a:ext cx="5638800" cy="485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A7F704-19FC-2446-B739-4E9C2B4CF63F}"/>
              </a:ext>
            </a:extLst>
          </p:cNvPr>
          <p:cNvSpPr txBox="1"/>
          <p:nvPr/>
        </p:nvSpPr>
        <p:spPr>
          <a:xfrm>
            <a:off x="9411629" y="1661531"/>
            <a:ext cx="1832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#nouns = 21</a:t>
            </a:r>
          </a:p>
          <a:p>
            <a:r>
              <a:rPr lang="en-US"/>
              <a:t>Pixie_dim = 100</a:t>
            </a:r>
          </a:p>
          <a:p>
            <a:r>
              <a:rPr lang="en-US"/>
              <a:t>Emb_dim = 100</a:t>
            </a:r>
          </a:p>
        </p:txBody>
      </p:sp>
    </p:spTree>
    <p:extLst>
      <p:ext uri="{BB962C8B-B14F-4D97-AF65-F5344CB8AC3E}">
        <p14:creationId xmlns:p14="http://schemas.microsoft.com/office/powerpoint/2010/main" val="3356518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C15433-829E-F54C-A980-07D27497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96" y="2170306"/>
            <a:ext cx="3535227" cy="30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Toy Test Sets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5D338-DD1A-0E41-84AB-0864D275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FDB0C054-927D-C945-B32E-79831F322B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6000" y="1682667"/>
          <a:ext cx="3093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87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696824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  <a:gridCol w="725864">
                  <a:extLst>
                    <a:ext uri="{9D8B030D-6E8A-4147-A177-3AD203B41FA5}">
                      <a16:colId xmlns:a16="http://schemas.microsoft.com/office/drawing/2014/main" val="26204107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Test Set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i="0">
                          <a:solidFill>
                            <a:schemeClr val="tx1"/>
                          </a:solidFill>
                        </a:rPr>
                        <a:t>Noun Pair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0">
                          <a:solidFill>
                            <a:schemeClr val="tx1"/>
                          </a:solidFill>
                        </a:rPr>
                        <a:t>Label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D1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5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plant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animal</a:t>
                      </a:r>
                      <a:r>
                        <a:rPr lang="en-US" altLang="zh-TW" sz="1600"/>
                        <a:t>	dog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364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en-US" sz="1600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plant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TW" sz="1600"/>
                        <a:t>animal</a:t>
                      </a:r>
                      <a:r>
                        <a:rPr lang="en-US" altLang="zh-TW" sz="1600"/>
                        <a:t>	dog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4E6D237-2AC6-C24F-A076-4B6E062884FB}"/>
              </a:ext>
            </a:extLst>
          </p:cNvPr>
          <p:cNvSpPr txBox="1"/>
          <p:nvPr/>
        </p:nvSpPr>
        <p:spPr>
          <a:xfrm>
            <a:off x="7640128" y="381838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D1</a:t>
            </a:r>
          </a:p>
        </p:txBody>
      </p:sp>
    </p:spTree>
    <p:extLst>
      <p:ext uri="{BB962C8B-B14F-4D97-AF65-F5344CB8AC3E}">
        <p14:creationId xmlns:p14="http://schemas.microsoft.com/office/powerpoint/2010/main" val="1498116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1684770-EDE8-B34C-BAD1-F4DDC23A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732" y="376761"/>
            <a:ext cx="3699282" cy="2889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Toy Test Sets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5D338-DD1A-0E41-84AB-0864D275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FDB0C054-927D-C945-B32E-79831F322B6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6000" y="1682667"/>
          <a:ext cx="309357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87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696824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  <a:gridCol w="725864">
                  <a:extLst>
                    <a:ext uri="{9D8B030D-6E8A-4147-A177-3AD203B41FA5}">
                      <a16:colId xmlns:a16="http://schemas.microsoft.com/office/drawing/2014/main" val="26204107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Test Set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600" i="0">
                          <a:solidFill>
                            <a:schemeClr val="tx1"/>
                          </a:solidFill>
                        </a:rPr>
                        <a:t>Noun Pair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i="0">
                          <a:solidFill>
                            <a:schemeClr val="tx1"/>
                          </a:solidFill>
                        </a:rPr>
                        <a:t>Label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/>
                        <a:t>D1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5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plant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animal</a:t>
                      </a:r>
                      <a:r>
                        <a:rPr lang="en-US" altLang="zh-TW" sz="1600"/>
                        <a:t>	dog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364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D3</a:t>
                      </a:r>
                      <a:endParaRPr lang="en-US" sz="1600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animal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600"/>
                        <a:t>dog</a:t>
                      </a:r>
                      <a:r>
                        <a:rPr lang="en-US" altLang="zh-TW" sz="1600"/>
                        <a:t>	plant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TW" sz="1600"/>
                        <a:t>animal</a:t>
                      </a:r>
                      <a:r>
                        <a:rPr lang="en-US" altLang="zh-TW" sz="1600"/>
                        <a:t>	dog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5FB0DB9-85E5-6F4F-9E65-A391FADF6799}"/>
              </a:ext>
            </a:extLst>
          </p:cNvPr>
          <p:cNvSpPr txBox="1"/>
          <p:nvPr/>
        </p:nvSpPr>
        <p:spPr>
          <a:xfrm>
            <a:off x="5794181" y="3220494"/>
            <a:ext cx="6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AE1081-3FAB-A34E-97E5-EC08DC63DD01}"/>
              </a:ext>
            </a:extLst>
          </p:cNvPr>
          <p:cNvSpPr txBox="1"/>
          <p:nvPr/>
        </p:nvSpPr>
        <p:spPr>
          <a:xfrm>
            <a:off x="9904835" y="3131460"/>
            <a:ext cx="53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426FA-8EE0-4446-8D88-AFA07375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732" y="3497881"/>
            <a:ext cx="3699282" cy="2889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9E3A2D-C223-9545-BE33-4570F6E56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194" y="376761"/>
            <a:ext cx="3239609" cy="2889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647FE-B52C-A345-B46D-156E364E0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849" y="3523009"/>
            <a:ext cx="3239609" cy="28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52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Toy Data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58420-1E14-5B49-9B96-357C9B52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2473D63-005C-4B4F-A11B-9BFB61D61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4594508"/>
              </p:ext>
            </p:extLst>
          </p:nvPr>
        </p:nvGraphicFramePr>
        <p:xfrm>
          <a:off x="3012446" y="1719431"/>
          <a:ext cx="6167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7473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939635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</a:rPr>
                        <a:t>Top-k hypernyms of </a:t>
                      </a:r>
                      <a:r>
                        <a:rPr lang="en-US" i="1">
                          <a:solidFill>
                            <a:schemeClr val="tx1"/>
                          </a:solidFill>
                        </a:rPr>
                        <a:t>Tiger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organism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49.891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animal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45.418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mammal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29.157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2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institution and other negative examples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 28.835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887905"/>
                  </a:ext>
                </a:extLst>
              </a:tr>
            </a:tbl>
          </a:graphicData>
        </a:graphic>
      </p:graphicFrame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832B3918-8FCC-1D44-94B6-E727A6B930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671981"/>
              </p:ext>
            </p:extLst>
          </p:nvPr>
        </p:nvGraphicFramePr>
        <p:xfrm>
          <a:off x="3012446" y="4010187"/>
          <a:ext cx="6167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7473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939635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</a:rPr>
                        <a:t>Top-k hypernyms of </a:t>
                      </a:r>
                      <a:r>
                        <a:rPr lang="en-US" i="1">
                          <a:solidFill>
                            <a:schemeClr val="tx1"/>
                          </a:solidFill>
                        </a:rPr>
                        <a:t>Coyote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organism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31.571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animal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25.681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institution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10.083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2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mammal and other negative examples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 6.958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887905"/>
                  </a:ext>
                </a:extLst>
              </a:tr>
            </a:tbl>
          </a:graphicData>
        </a:graphic>
      </p:graphicFrame>
      <p:sp>
        <p:nvSpPr>
          <p:cNvPr id="9" name="!!text">
            <a:extLst>
              <a:ext uri="{FF2B5EF4-FFF2-40B4-BE49-F238E27FC236}">
                <a16:creationId xmlns:a16="http://schemas.microsoft.com/office/drawing/2014/main" id="{6234062C-92DD-6744-A8FC-56FB06D8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172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700" dirty="0"/>
              <a:t>Using L2 as probe:</a:t>
            </a:r>
            <a:endParaRPr lang="en-US" altLang="zh-TW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774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Toy Data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58420-1E14-5B49-9B96-357C9B52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A2473D63-005C-4B4F-A11B-9BFB61D61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1795991"/>
              </p:ext>
            </p:extLst>
          </p:nvPr>
        </p:nvGraphicFramePr>
        <p:xfrm>
          <a:off x="3012446" y="1719431"/>
          <a:ext cx="61671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7473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939635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</a:rPr>
                        <a:t>Top-k hypernyms of </a:t>
                      </a:r>
                      <a:r>
                        <a:rPr lang="en-US" i="1">
                          <a:solidFill>
                            <a:schemeClr val="tx1"/>
                          </a:solidFill>
                        </a:rPr>
                        <a:t>Tiger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coyote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-15.464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organism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-31.560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animal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-32.361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2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mammal and other negative examples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 -35.441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887905"/>
                  </a:ext>
                </a:extLst>
              </a:tr>
            </a:tbl>
          </a:graphicData>
        </a:graphic>
      </p:graphicFrame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832B3918-8FCC-1D44-94B6-E727A6B930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058163"/>
              </p:ext>
            </p:extLst>
          </p:nvPr>
        </p:nvGraphicFramePr>
        <p:xfrm>
          <a:off x="3076561" y="4019344"/>
          <a:ext cx="60388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9243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939635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</a:rPr>
                        <a:t>Top-k hypernyms of </a:t>
                      </a:r>
                      <a:r>
                        <a:rPr lang="en-US" i="1">
                          <a:solidFill>
                            <a:schemeClr val="tx1"/>
                          </a:solidFill>
                        </a:rPr>
                        <a:t>Coyote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solidFill>
                            <a:schemeClr val="tx1"/>
                          </a:solidFill>
                        </a:rPr>
                        <a:t>Score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tiger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-52.302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organism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-64.673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animal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-75.930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28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mammal and other negative examples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 87.744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887905"/>
                  </a:ext>
                </a:extLst>
              </a:tr>
            </a:tbl>
          </a:graphicData>
        </a:graphic>
      </p:graphicFrame>
      <p:sp>
        <p:nvSpPr>
          <p:cNvPr id="28" name="!!text">
            <a:extLst>
              <a:ext uri="{FF2B5EF4-FFF2-40B4-BE49-F238E27FC236}">
                <a16:creationId xmlns:a16="http://schemas.microsoft.com/office/drawing/2014/main" id="{533835D4-7E11-D847-BCCB-16279394E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172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700" dirty="0"/>
              <a:t>Using L1 as probe:</a:t>
            </a:r>
            <a:endParaRPr lang="en-US" altLang="zh-TW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174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Toy Data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58420-1E14-5B49-9B96-357C9B52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52F82E-4DF1-C64D-AB0C-207B9713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70" y="2079985"/>
            <a:ext cx="4896029" cy="3724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6C8FD1-8F23-0F46-830D-E214E8E1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365" y="2041818"/>
            <a:ext cx="4996363" cy="38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7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Toy Data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58420-1E14-5B49-9B96-357C9B52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D4CAA-3B26-CC4E-B499-641A1E326D0D}"/>
              </a:ext>
            </a:extLst>
          </p:cNvPr>
          <p:cNvSpPr txBox="1"/>
          <p:nvPr/>
        </p:nvSpPr>
        <p:spPr>
          <a:xfrm>
            <a:off x="696000" y="1391847"/>
            <a:ext cx="609971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_flower_n_1	_plant_n_1	7.874	1</a:t>
            </a:r>
          </a:p>
          <a:p>
            <a:r>
              <a:rPr lang="en-US" sz="1000"/>
              <a:t>_retriever_n_1	_dog_n_1	-4.614	1</a:t>
            </a:r>
          </a:p>
          <a:p>
            <a:r>
              <a:rPr lang="en-US" sz="1000"/>
              <a:t>_plant_n_1	_flower_n_1	-8.569	0</a:t>
            </a:r>
          </a:p>
          <a:p>
            <a:r>
              <a:rPr lang="en-US" sz="1000"/>
              <a:t>_parrot_n_1	_animal_n_1	-12.429	1</a:t>
            </a:r>
          </a:p>
          <a:p>
            <a:r>
              <a:rPr lang="en-US" sz="1000"/>
              <a:t>_human_n_1	_mammal_n_1	-12.449	1</a:t>
            </a:r>
          </a:p>
          <a:p>
            <a:r>
              <a:rPr lang="en-US" sz="1000"/>
              <a:t>_kindergarten_n_1	_institution_n_1	-12.999	1</a:t>
            </a:r>
          </a:p>
          <a:p>
            <a:r>
              <a:rPr lang="en-US" sz="1000"/>
              <a:t>_firm_n_1	_institution_n_1	-13.664	1</a:t>
            </a:r>
          </a:p>
          <a:p>
            <a:r>
              <a:rPr lang="en-US" sz="1000"/>
              <a:t>_dog_n_1	_animal_n_1	-13.902	1</a:t>
            </a:r>
          </a:p>
          <a:p>
            <a:r>
              <a:rPr lang="en-US" sz="1000"/>
              <a:t>_bank_n_of	_firm_n_1	-14.949	0</a:t>
            </a:r>
          </a:p>
          <a:p>
            <a:r>
              <a:rPr lang="en-US" sz="1000"/>
              <a:t>_tiger_n_1	_coyote_n_1	-15.464	0</a:t>
            </a:r>
          </a:p>
          <a:p>
            <a:r>
              <a:rPr lang="en-US" sz="1000"/>
              <a:t>_retriever_n_1	_animal_n_1	-15.542	1</a:t>
            </a:r>
          </a:p>
          <a:p>
            <a:r>
              <a:rPr lang="en-US" sz="1000"/>
              <a:t>_college_n_of	_institution_n_1	-15.680	1</a:t>
            </a:r>
          </a:p>
          <a:p>
            <a:r>
              <a:rPr lang="en-US" sz="1000"/>
              <a:t>_foundation_n_1	_institution_n_1	-17.501	1</a:t>
            </a:r>
          </a:p>
          <a:p>
            <a:r>
              <a:rPr lang="en-US" sz="1000"/>
              <a:t>_dog_n_1	_retriever_n_1	-17.958	0</a:t>
            </a:r>
          </a:p>
          <a:p>
            <a:r>
              <a:rPr lang="en-US" sz="1000"/>
              <a:t>_parrot_n_1	_bird_n_1	-18.576	1</a:t>
            </a:r>
          </a:p>
          <a:p>
            <a:r>
              <a:rPr lang="en-US" sz="1000"/>
              <a:t>_bank_n_of	_institution_n_1	-19.380	1</a:t>
            </a:r>
          </a:p>
          <a:p>
            <a:r>
              <a:rPr lang="en-US" sz="1000"/>
              <a:t>_school_n_1	_institution_n_1	-19.771	1</a:t>
            </a:r>
          </a:p>
          <a:p>
            <a:r>
              <a:rPr lang="en-US" sz="1000"/>
              <a:t>_human_n_1	_animal_n_1	-20.148	1</a:t>
            </a:r>
          </a:p>
          <a:p>
            <a:r>
              <a:rPr lang="en-US" sz="1000"/>
              <a:t>_flower_n_1	_organism_n_1	-22.905	1</a:t>
            </a:r>
          </a:p>
          <a:p>
            <a:r>
              <a:rPr lang="en-US" sz="1000"/>
              <a:t>_bird_n_1	_animal_n_1	-23.929	1</a:t>
            </a:r>
          </a:p>
          <a:p>
            <a:r>
              <a:rPr lang="en-US" sz="1000"/>
              <a:t>_human_n_1	_organism_n_1	-24.525	1</a:t>
            </a:r>
          </a:p>
          <a:p>
            <a:r>
              <a:rPr lang="en-US" sz="1000"/>
              <a:t>_mammal_n_1	_organism_n_1	-25.340	1</a:t>
            </a:r>
          </a:p>
          <a:p>
            <a:r>
              <a:rPr lang="en-US" sz="1000"/>
              <a:t>_parrot_n_1	_organism_n_1	-25.507	1</a:t>
            </a:r>
          </a:p>
          <a:p>
            <a:r>
              <a:rPr lang="en-US" sz="1000"/>
              <a:t>_college_n_of	_school_n_1	-25.739	1</a:t>
            </a:r>
          </a:p>
          <a:p>
            <a:r>
              <a:rPr lang="en-US" sz="1000"/>
              <a:t>_firm_n_1	_bank_n_of	-26.732	0</a:t>
            </a:r>
          </a:p>
          <a:p>
            <a:r>
              <a:rPr lang="en-US" sz="1000"/>
              <a:t>_mammal_n_1	_animal_n_1	-28.054	1</a:t>
            </a:r>
          </a:p>
          <a:p>
            <a:r>
              <a:rPr lang="en-US" sz="1000"/>
              <a:t>_cat_n_1	_mammal_n_1	-28.666	1</a:t>
            </a:r>
          </a:p>
          <a:p>
            <a:r>
              <a:rPr lang="en-US" sz="1000"/>
              <a:t>_retriever_n_1	_pet_n_1	-28.937	1</a:t>
            </a:r>
          </a:p>
          <a:p>
            <a:r>
              <a:rPr lang="en-US" sz="1000"/>
              <a:t>_dog_n_1	_pet_n_1	-29.692	1</a:t>
            </a:r>
          </a:p>
          <a:p>
            <a:r>
              <a:rPr lang="en-US" sz="1000"/>
              <a:t>_cat_n_1	_organism_n_1	-29.716	1</a:t>
            </a:r>
          </a:p>
          <a:p>
            <a:r>
              <a:rPr lang="en-US" sz="1000"/>
              <a:t>_cat_n_1	_pet_n_1	-30.180	1</a:t>
            </a:r>
          </a:p>
          <a:p>
            <a:r>
              <a:rPr lang="en-US" sz="1000"/>
              <a:t>_retriever_n_1	_mammal_n_1	-30.788	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2DE14-BA1F-3748-9DC3-412399E8D3D2}"/>
              </a:ext>
            </a:extLst>
          </p:cNvPr>
          <p:cNvSpPr txBox="1"/>
          <p:nvPr/>
        </p:nvSpPr>
        <p:spPr>
          <a:xfrm>
            <a:off x="6096000" y="1373471"/>
            <a:ext cx="609971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_flower_n_1	_organism_n_1	54.869	1</a:t>
            </a:r>
          </a:p>
          <a:p>
            <a:r>
              <a:rPr lang="en-US" sz="1000"/>
              <a:t>_college_n_of	_organism_n_1	54.852	0</a:t>
            </a:r>
          </a:p>
          <a:p>
            <a:r>
              <a:rPr lang="en-US" sz="1000"/>
              <a:t>_kindergarten_n_1	_organism_n_1	50.686	0</a:t>
            </a:r>
          </a:p>
          <a:p>
            <a:r>
              <a:rPr lang="en-US" sz="1000"/>
              <a:t>_tiger_n_1	_organism_n_1	49.891	1</a:t>
            </a:r>
          </a:p>
          <a:p>
            <a:r>
              <a:rPr lang="en-US" sz="1000"/>
              <a:t>_bank_n_of	_organism_n_1	49.481	0</a:t>
            </a:r>
          </a:p>
          <a:p>
            <a:r>
              <a:rPr lang="en-US" sz="1000"/>
              <a:t>_foundation_n_1	_organism_n_1	49.040	0</a:t>
            </a:r>
          </a:p>
          <a:p>
            <a:r>
              <a:rPr lang="en-US" sz="1000"/>
              <a:t>_parrot_n_1	_organism_n_1	47.882	1</a:t>
            </a:r>
          </a:p>
          <a:p>
            <a:r>
              <a:rPr lang="en-US" sz="1000"/>
              <a:t>_retriever_n_1	_organism_n_1	47.042	1</a:t>
            </a:r>
          </a:p>
          <a:p>
            <a:r>
              <a:rPr lang="en-US" sz="1000"/>
              <a:t>_plant_n_1	_organism_n_1	46.650	1</a:t>
            </a:r>
          </a:p>
          <a:p>
            <a:r>
              <a:rPr lang="en-US" sz="1000"/>
              <a:t>_college_n_of	_animal_n_1	46.341	0</a:t>
            </a:r>
          </a:p>
          <a:p>
            <a:r>
              <a:rPr lang="en-US" sz="1000"/>
              <a:t>_tiger_n_1	_animal_n_1	45.418	1</a:t>
            </a:r>
          </a:p>
          <a:p>
            <a:r>
              <a:rPr lang="en-US" sz="1000"/>
              <a:t>_flower_n_1	_animal_n_1	45.183	0</a:t>
            </a:r>
          </a:p>
          <a:p>
            <a:r>
              <a:rPr lang="en-US" sz="1000"/>
              <a:t>_school_n_1	_organism_n_1	44.680	0</a:t>
            </a:r>
          </a:p>
          <a:p>
            <a:r>
              <a:rPr lang="en-US" sz="1000"/>
              <a:t>_firm_n_1	_organism_n_1	43.961	0</a:t>
            </a:r>
          </a:p>
          <a:p>
            <a:r>
              <a:rPr lang="en-US" sz="1000"/>
              <a:t>_kindergarten_n_1	_animal_n_1	43.505	0</a:t>
            </a:r>
          </a:p>
          <a:p>
            <a:r>
              <a:rPr lang="en-US" sz="1000"/>
              <a:t>_parrot_n_1	_animal_n_1	43.492	1</a:t>
            </a:r>
          </a:p>
          <a:p>
            <a:r>
              <a:rPr lang="en-US" sz="1000"/>
              <a:t>_cat_n_1	_organism_n_1	42.296	1</a:t>
            </a:r>
          </a:p>
          <a:p>
            <a:r>
              <a:rPr lang="en-US" sz="1000"/>
              <a:t>_retriever_n_1	_animal_n_1	42.292	1</a:t>
            </a:r>
          </a:p>
          <a:p>
            <a:r>
              <a:rPr lang="en-US" sz="1000"/>
              <a:t>_college_n_of	_institution_n_1	42.011	1</a:t>
            </a:r>
          </a:p>
          <a:p>
            <a:r>
              <a:rPr lang="en-US" sz="1000"/>
              <a:t>_bank_n_of	_animal_n_1	41.667	0</a:t>
            </a:r>
          </a:p>
          <a:p>
            <a:r>
              <a:rPr lang="en-US" sz="1000"/>
              <a:t>_dog_n_1	_organism_n_1	41.167	1</a:t>
            </a:r>
          </a:p>
          <a:p>
            <a:r>
              <a:rPr lang="en-US" sz="1000"/>
              <a:t>_foundation_n_1	_animal_n_1	41.121	0</a:t>
            </a:r>
          </a:p>
          <a:p>
            <a:r>
              <a:rPr lang="en-US" sz="1000"/>
              <a:t>_kindergarten_n_1	_institution_n_1	37.589	1</a:t>
            </a:r>
          </a:p>
          <a:p>
            <a:r>
              <a:rPr lang="en-US" sz="1000"/>
              <a:t>_school_n_1	_animal_n_1	37.273	0</a:t>
            </a:r>
          </a:p>
          <a:p>
            <a:r>
              <a:rPr lang="en-US" sz="1000"/>
              <a:t>_plant_n_1	_animal_n_1	36.964	0</a:t>
            </a:r>
          </a:p>
          <a:p>
            <a:r>
              <a:rPr lang="en-US" sz="1000"/>
              <a:t>_dog_n_1	_animal_n_1	36.595	1</a:t>
            </a:r>
          </a:p>
          <a:p>
            <a:r>
              <a:rPr lang="en-US" sz="1000"/>
              <a:t>_bank_n_of	_institution_n_1	36.448	1</a:t>
            </a:r>
          </a:p>
          <a:p>
            <a:r>
              <a:rPr lang="en-US" sz="1000"/>
              <a:t>_firm_n_1	_animal_n_1	36.279	0</a:t>
            </a:r>
          </a:p>
          <a:p>
            <a:r>
              <a:rPr lang="en-US" sz="1000"/>
              <a:t>_cat_n_1	_animal_n_1	36.201	1</a:t>
            </a:r>
          </a:p>
          <a:p>
            <a:r>
              <a:rPr lang="en-US" sz="1000"/>
              <a:t>_foundation_n_1	_institution_n_1	35.952	1</a:t>
            </a:r>
          </a:p>
          <a:p>
            <a:r>
              <a:rPr lang="en-US" sz="1000"/>
              <a:t>_human_n_1	_organism_n_1	35.870	1</a:t>
            </a:r>
          </a:p>
          <a:p>
            <a:r>
              <a:rPr lang="en-US" sz="1000"/>
              <a:t>_school_n_1	_institution_n_1	33.821	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75829-181F-6C41-B470-5099DEBE592B}"/>
              </a:ext>
            </a:extLst>
          </p:cNvPr>
          <p:cNvSpPr txBox="1"/>
          <p:nvPr/>
        </p:nvSpPr>
        <p:spPr>
          <a:xfrm>
            <a:off x="3217110" y="371556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L1 as Probe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BABFF-2DD1-D545-A832-7B02930248E3}"/>
              </a:ext>
            </a:extLst>
          </p:cNvPr>
          <p:cNvSpPr txBox="1"/>
          <p:nvPr/>
        </p:nvSpPr>
        <p:spPr>
          <a:xfrm>
            <a:off x="9086819" y="369718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L2 as Probe</a:t>
            </a:r>
          </a:p>
        </p:txBody>
      </p:sp>
    </p:spTree>
    <p:extLst>
      <p:ext uri="{BB962C8B-B14F-4D97-AF65-F5344CB8AC3E}">
        <p14:creationId xmlns:p14="http://schemas.microsoft.com/office/powerpoint/2010/main" val="3172433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 on Real Data 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HK" dirty="0"/>
                  <a:t>Training FDS on Wikiwoods</a:t>
                </a:r>
              </a:p>
              <a:p>
                <a:pPr algn="ctr"/>
                <a:r>
                  <a:rPr lang="en-HK" sz="2400" dirty="0"/>
                  <a:t>Universal Objective (not) applied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dirty="0">
                            <a:latin typeface="Cambria Math" panose="02040503050406030204" pitchFamily="18" charset="0"/>
                          </a:rPr>
                          <m:t>𝑛𝑜𝑢𝑛</m:t>
                        </m:r>
                      </m:e>
                    </m:d>
                    <m:groupChr>
                      <m:groupChrPr>
                        <m:chr m:val="←"/>
                        <m:vertJc m:val="bot"/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2400" b="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lit/>
                            <m:brk m:alnAt="2"/>
                          </m:rP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24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r>
                      <a:rPr lang="en-US" altLang="zh-TW" sz="2400" b="0" i="1" dirty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endParaRPr lang="en-US" altLang="zh-TW" sz="2800" dirty="0"/>
              </a:p>
              <a:p>
                <a:pPr marL="0" indent="0" algn="ctr">
                  <a:buNone/>
                </a:pPr>
                <a:r>
                  <a:rPr lang="en-HK" dirty="0"/>
                  <a:t>Testing on Hypernymy Detection Test Sets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3607193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Hypernym Detection Test Sets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0D1804-58A0-A24F-BEA0-892870C21286}"/>
              </a:ext>
            </a:extLst>
          </p:cNvPr>
          <p:cNvGrpSpPr/>
          <p:nvPr/>
        </p:nvGrpSpPr>
        <p:grpSpPr>
          <a:xfrm>
            <a:off x="3446738" y="1825625"/>
            <a:ext cx="5298524" cy="4351338"/>
            <a:chOff x="3356961" y="1825625"/>
            <a:chExt cx="5298524" cy="4351338"/>
          </a:xfrm>
        </p:grpSpPr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8505C484-70D4-C04E-9421-D2829744CEAC}"/>
                </a:ext>
              </a:extLst>
            </p:cNvPr>
            <p:cNvSpPr txBox="1">
              <a:spLocks/>
            </p:cNvSpPr>
            <p:nvPr/>
          </p:nvSpPr>
          <p:spPr>
            <a:xfrm>
              <a:off x="3356961" y="1825625"/>
              <a:ext cx="1302721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zh-TW" sz="2000" b="1"/>
                <a:t>Test Set</a:t>
              </a:r>
              <a:endParaRPr lang="en-US" altLang="zh-TW" sz="2000"/>
            </a:p>
            <a:p>
              <a:pPr marL="0" indent="0">
                <a:buNone/>
              </a:pPr>
              <a:r>
                <a:rPr lang="en-US" altLang="zh-TW" sz="2000"/>
                <a:t>DBLESS</a:t>
              </a:r>
            </a:p>
            <a:p>
              <a:pPr marL="0" indent="0">
                <a:buNone/>
              </a:pPr>
              <a:endParaRPr lang="en-US" altLang="zh-TW" sz="2000"/>
            </a:p>
            <a:p>
              <a:pPr marL="0" indent="0">
                <a:buNone/>
              </a:pPr>
              <a:r>
                <a:rPr lang="en-US" altLang="zh-TW" sz="2000"/>
                <a:t>WBLESS</a:t>
              </a:r>
            </a:p>
            <a:p>
              <a:pPr marL="0" indent="0">
                <a:buNone/>
              </a:pPr>
              <a:endParaRPr lang="en-US" altLang="zh-TW" sz="2000"/>
            </a:p>
            <a:p>
              <a:pPr marL="0" indent="0">
                <a:buNone/>
              </a:pPr>
              <a:endParaRPr lang="en-US" altLang="zh-TW" sz="2000"/>
            </a:p>
            <a:p>
              <a:pPr marL="0" indent="0">
                <a:buNone/>
              </a:pPr>
              <a:r>
                <a:rPr lang="en-US" altLang="zh-TW" sz="2000"/>
                <a:t>BIBLESS</a:t>
              </a:r>
            </a:p>
          </p:txBody>
        </p:sp>
        <p:sp>
          <p:nvSpPr>
            <p:cNvPr id="9" name="Content Placeholder 3">
              <a:extLst>
                <a:ext uri="{FF2B5EF4-FFF2-40B4-BE49-F238E27FC236}">
                  <a16:creationId xmlns:a16="http://schemas.microsoft.com/office/drawing/2014/main" id="{969A88B5-660B-C049-8FE1-7CCDD06DE6FE}"/>
                </a:ext>
              </a:extLst>
            </p:cNvPr>
            <p:cNvSpPr txBox="1">
              <a:spLocks/>
            </p:cNvSpPr>
            <p:nvPr/>
          </p:nvSpPr>
          <p:spPr>
            <a:xfrm>
              <a:off x="5187140" y="1825625"/>
              <a:ext cx="2048004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b="1"/>
                <a:t>Noun Pair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zh-TW" sz="2000"/>
                <a:t>turtle	animal</a:t>
              </a:r>
            </a:p>
            <a:p>
              <a:pPr marL="0" indent="0">
                <a:buNone/>
              </a:pPr>
              <a:r>
                <a:rPr lang="en-US" altLang="zh-TW" sz="2000"/>
                <a:t>owl	creature</a:t>
              </a:r>
            </a:p>
            <a:p>
              <a:pPr marL="0" indent="0">
                <a:buNone/>
              </a:pPr>
              <a:r>
                <a:rPr lang="en-US" altLang="zh-TW" sz="2000"/>
                <a:t>owl	vulture</a:t>
              </a:r>
            </a:p>
            <a:p>
              <a:pPr marL="0" indent="0">
                <a:buNone/>
              </a:pPr>
              <a:r>
                <a:rPr lang="en-US" altLang="zh-TW" sz="2000"/>
                <a:t>animal	owl</a:t>
              </a:r>
            </a:p>
            <a:p>
              <a:pPr marL="0" indent="0">
                <a:buNone/>
              </a:pPr>
              <a:r>
                <a:rPr lang="en-US" altLang="zh-TW" sz="2000"/>
                <a:t>owl	creature</a:t>
              </a:r>
            </a:p>
            <a:p>
              <a:pPr marL="0" indent="0">
                <a:buNone/>
              </a:pPr>
              <a:r>
                <a:rPr lang="en-US" altLang="zh-TW" sz="2000"/>
                <a:t>owl	vulture</a:t>
              </a:r>
            </a:p>
            <a:p>
              <a:pPr marL="0" indent="0">
                <a:buNone/>
              </a:pPr>
              <a:r>
                <a:rPr lang="en-US" altLang="zh-TW" sz="2000"/>
                <a:t>animal	owl</a:t>
              </a:r>
            </a:p>
            <a:p>
              <a:pPr marL="0" indent="0">
                <a:buNone/>
              </a:pPr>
              <a:endParaRPr lang="en-US" altLang="zh-TW" sz="2000"/>
            </a:p>
          </p:txBody>
        </p:sp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EB4E0D71-20C2-4F49-8F32-AA35A9A8E8AC}"/>
                </a:ext>
              </a:extLst>
            </p:cNvPr>
            <p:cNvSpPr txBox="1">
              <a:spLocks/>
            </p:cNvSpPr>
            <p:nvPr/>
          </p:nvSpPr>
          <p:spPr>
            <a:xfrm>
              <a:off x="7762603" y="1825625"/>
              <a:ext cx="892882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5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5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 b="1"/>
                <a:t>Label</a:t>
              </a:r>
              <a:endParaRPr lang="en-US" sz="2000"/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/>
                <a:t>1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/>
                <a:t>1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/>
                <a:t>0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/>
                <a:t>0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/>
                <a:t>1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/>
                <a:t>0</a:t>
              </a:r>
            </a:p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000"/>
                <a:t>-1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5D338-DD1A-0E41-84AB-0864D275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D6E5AF-1683-F542-A1A6-DCE542AE22CF}"/>
              </a:ext>
            </a:extLst>
          </p:cNvPr>
          <p:cNvCxnSpPr/>
          <p:nvPr/>
        </p:nvCxnSpPr>
        <p:spPr>
          <a:xfrm>
            <a:off x="3446738" y="2805830"/>
            <a:ext cx="525258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CBA1D5-8E59-A244-91DB-3CC6ECEE2BB2}"/>
              </a:ext>
            </a:extLst>
          </p:cNvPr>
          <p:cNvCxnSpPr/>
          <p:nvPr/>
        </p:nvCxnSpPr>
        <p:spPr>
          <a:xfrm>
            <a:off x="3446738" y="4354882"/>
            <a:ext cx="525258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EA07F3-5C34-4142-BAFA-A9C0CDE6BADB}"/>
              </a:ext>
            </a:extLst>
          </p:cNvPr>
          <p:cNvCxnSpPr/>
          <p:nvPr/>
        </p:nvCxnSpPr>
        <p:spPr>
          <a:xfrm>
            <a:off x="3446738" y="2288088"/>
            <a:ext cx="525258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508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Points to Note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58B4A-A4C2-1247-AA18-393F7A250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Models are trained for 1 epoch.</a:t>
            </a:r>
          </a:p>
          <a:p>
            <a:r>
              <a:rPr lang="en-US" sz="2400"/>
              <a:t>No development set for tuning threshold values for classification tasks</a:t>
            </a:r>
          </a:p>
          <a:p>
            <a:pPr lvl="1"/>
            <a:r>
              <a:rPr lang="en-US" sz="2000"/>
              <a:t>I used 5-fold cross validation and report the average accuracy.</a:t>
            </a:r>
          </a:p>
          <a:p>
            <a:r>
              <a:rPr lang="en-US" sz="2400"/>
              <a:t>Different models use:</a:t>
            </a:r>
          </a:p>
          <a:p>
            <a:pPr lvl="1"/>
            <a:r>
              <a:rPr lang="en-US" sz="2000"/>
              <a:t>different data sets</a:t>
            </a:r>
          </a:p>
          <a:p>
            <a:pPr lvl="1"/>
            <a:r>
              <a:rPr lang="en-US" sz="2000"/>
              <a:t>different evaluation method</a:t>
            </a:r>
          </a:p>
          <a:p>
            <a:r>
              <a:rPr lang="en-US" sz="2400"/>
              <a:t>~10 OOV for FDS; currently not included in evaluation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9BF1-ACB3-EB40-969A-0CAC49FE5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63787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6F17F-CAF2-A444-BE05-1162C6FE5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HK" sz="2400" b="1" dirty="0"/>
              <a:t>In this Talk</a:t>
            </a:r>
          </a:p>
          <a:p>
            <a:pPr marL="0" indent="0">
              <a:buNone/>
            </a:pPr>
            <a:r>
              <a:rPr lang="en-HK" sz="2400" b="1" dirty="0"/>
              <a:t>Question:</a:t>
            </a:r>
            <a:r>
              <a:rPr lang="en-HK" sz="2400" dirty="0"/>
              <a:t> </a:t>
            </a:r>
            <a:r>
              <a:rPr lang="en-US" altLang="zh-TW" sz="2400" i="1" dirty="0"/>
              <a:t>How</a:t>
            </a:r>
            <a:r>
              <a:rPr lang="zh-TW" altLang="en-US" sz="2400" dirty="0"/>
              <a:t> </a:t>
            </a:r>
            <a:r>
              <a:rPr lang="en-US" altLang="zh-TW" sz="2400" dirty="0"/>
              <a:t>can</a:t>
            </a:r>
            <a:r>
              <a:rPr lang="zh-TW" altLang="en-US" sz="2400" dirty="0"/>
              <a:t> </a:t>
            </a:r>
            <a:r>
              <a:rPr lang="en-HK" sz="2400" dirty="0"/>
              <a:t>FDS model hypernymy?</a:t>
            </a:r>
          </a:p>
          <a:p>
            <a:pPr marL="0" indent="0">
              <a:buNone/>
            </a:pPr>
            <a:r>
              <a:rPr lang="en-HK" sz="2400" b="1" dirty="0"/>
              <a:t>Question:</a:t>
            </a:r>
            <a:r>
              <a:rPr lang="en-HK" sz="2400" dirty="0"/>
              <a:t> </a:t>
            </a:r>
            <a:r>
              <a:rPr lang="en-US" altLang="zh-TW" sz="2400" i="1" dirty="0"/>
              <a:t>Can</a:t>
            </a:r>
            <a:r>
              <a:rPr lang="en-HK" sz="2400" dirty="0"/>
              <a:t> FDS learn hypernymy by training on a corpus?</a:t>
            </a:r>
            <a:r>
              <a:rPr lang="zh-TW" altLang="en-US" sz="2400" dirty="0"/>
              <a:t> </a:t>
            </a:r>
            <a:r>
              <a:rPr lang="en-US" altLang="zh-TW" sz="2400" dirty="0"/>
              <a:t>If</a:t>
            </a:r>
            <a:r>
              <a:rPr lang="zh-TW" altLang="en-US" sz="2400" dirty="0"/>
              <a:t> </a:t>
            </a:r>
            <a:r>
              <a:rPr lang="en-US" altLang="zh-TW" sz="2400" dirty="0"/>
              <a:t>yes,</a:t>
            </a:r>
          </a:p>
          <a:p>
            <a:pPr lvl="1"/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corpus?</a:t>
            </a:r>
          </a:p>
          <a:p>
            <a:pPr lvl="1"/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does</a:t>
            </a:r>
            <a:r>
              <a:rPr lang="zh-TW" altLang="en-US" dirty="0"/>
              <a:t> </a:t>
            </a:r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learn?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6BC67-A29B-F04E-8BD1-9B518D67A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355363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DBLESS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15AEDB6-C980-3A46-B459-2C608179BF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217845"/>
              </p:ext>
            </p:extLst>
          </p:nvPr>
        </p:nvGraphicFramePr>
        <p:xfrm>
          <a:off x="3525179" y="2933326"/>
          <a:ext cx="51416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529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617112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SGNS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/>
                        <a:t>0.44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FDS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0.61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FDS</a:t>
                      </a:r>
                      <a:r>
                        <a:rPr lang="en-US" baseline="-25000">
                          <a:solidFill>
                            <a:schemeClr val="tx1"/>
                          </a:solidFill>
                        </a:rPr>
                        <a:t>L1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0.81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2832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AB489-D886-364F-8EA7-04FCF323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871929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WBLESS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AB489-D886-364F-8EA7-04FCF323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584B1A6C-192A-B54A-8CEB-EF81B2B1B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662353"/>
              </p:ext>
            </p:extLst>
          </p:nvPr>
        </p:nvGraphicFramePr>
        <p:xfrm>
          <a:off x="2457031" y="2145630"/>
          <a:ext cx="727793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5272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741333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  <a:gridCol w="1741333">
                  <a:extLst>
                    <a:ext uri="{9D8B030D-6E8A-4147-A177-3AD203B41FA5}">
                      <a16:colId xmlns:a16="http://schemas.microsoft.com/office/drawing/2014/main" val="2620410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solidFill>
                            <a:schemeClr val="tx1"/>
                          </a:solidFill>
                        </a:rPr>
                        <a:t>AP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Cosine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/>
                        <a:t>0.54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5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WeedsPrec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/>
                        <a:t>0.59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0.68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36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invCL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/>
                        <a:t>0.60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0.66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7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SLQS-cos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0.67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0.69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Poinc</a:t>
                      </a:r>
                      <a:r>
                        <a:rPr lang="en-US" altLang="zh-TW"/>
                        <a:t>ar</a:t>
                      </a:r>
                      <a:r>
                        <a:rPr lang="en-HK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</a:t>
                      </a:r>
                      <a:r>
                        <a:rPr lang="en-HK"/>
                        <a:t> G</a:t>
                      </a:r>
                      <a:r>
                        <a:rPr lang="en-US" altLang="zh-TW"/>
                        <a:t>loVe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0.65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81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FDS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/>
                        <a:t>0.</a:t>
                      </a:r>
                      <a:r>
                        <a:rPr lang="en-US" altLang="zh-TW"/>
                        <a:t>51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0.47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FDS</a:t>
                      </a:r>
                      <a:r>
                        <a:rPr lang="en-US" baseline="-25000">
                          <a:solidFill>
                            <a:schemeClr val="tx1"/>
                          </a:solidFill>
                        </a:rPr>
                        <a:t>L1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/>
                        <a:t>0.</a:t>
                      </a:r>
                      <a:r>
                        <a:rPr lang="en-US" altLang="zh-TW"/>
                        <a:t>64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0.64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2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497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WBLESS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AB489-D886-364F-8EA7-04FCF323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2C009-93F0-6446-ABD8-4CB859A9F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85" y="1818588"/>
            <a:ext cx="5242229" cy="398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2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F247-FB41-034D-88F8-2819DD5A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on BIBLESS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8F683-9D90-5E4C-AF8E-08769347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AB489-D886-364F-8EA7-04FCF323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393374A9-DE19-6945-B8FA-F5E1E72752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16110"/>
              </p:ext>
            </p:extLst>
          </p:nvPr>
        </p:nvGraphicFramePr>
        <p:xfrm>
          <a:off x="3525179" y="2450482"/>
          <a:ext cx="514164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4529">
                  <a:extLst>
                    <a:ext uri="{9D8B030D-6E8A-4147-A177-3AD203B41FA5}">
                      <a16:colId xmlns:a16="http://schemas.microsoft.com/office/drawing/2014/main" val="3337805073"/>
                    </a:ext>
                  </a:extLst>
                </a:gridCol>
                <a:gridCol w="1617112">
                  <a:extLst>
                    <a:ext uri="{9D8B030D-6E8A-4147-A177-3AD203B41FA5}">
                      <a16:colId xmlns:a16="http://schemas.microsoft.com/office/drawing/2014/main" val="1351787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32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Cosine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/>
                        <a:t>0.52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55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WeedsPrec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/>
                        <a:t>0.45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36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invCL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/>
                        <a:t>0.47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75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HK"/>
                        <a:t>SLQS-cos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52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FDS</a:t>
                      </a:r>
                      <a:endParaRPr lang="en-US" baseline="-25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0.46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877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FDS</a:t>
                      </a:r>
                      <a:r>
                        <a:rPr lang="en-US" baseline="-25000">
                          <a:solidFill>
                            <a:schemeClr val="tx1"/>
                          </a:solidFill>
                        </a:rPr>
                        <a:t>L1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92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346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0C01E-0BFD-BB46-9B49-C6CBB7E3C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Monosemous nouns only</a:t>
            </a:r>
          </a:p>
          <a:p>
            <a:r>
              <a:rPr lang="en-US" sz="2400"/>
              <a:t>Quantifications</a:t>
            </a:r>
          </a:p>
          <a:p>
            <a:r>
              <a:rPr lang="en-US" sz="2400"/>
              <a:t>Slow training</a:t>
            </a:r>
          </a:p>
          <a:p>
            <a:pPr algn="ctr"/>
            <a:endParaRPr lang="en-US" sz="2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A7792-21B5-FB4A-913D-13E86B8E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3125014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DB81-64FA-2F4F-ABA0-DFCAA539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362D5-2BA4-4C48-B240-546750BCD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0C01E-0BFD-BB46-9B49-C6CBB7E3C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sz="2200"/>
              <a:t>Explained how hypernymy can be learnt in FDS </a:t>
            </a:r>
          </a:p>
          <a:p>
            <a:pPr lvl="1"/>
            <a:r>
              <a:rPr lang="en-HK" sz="1800"/>
              <a:t>(Fuzzy) FOL in distributional models</a:t>
            </a:r>
          </a:p>
          <a:p>
            <a:pPr lvl="1"/>
            <a:r>
              <a:rPr lang="en-HK" sz="1800"/>
              <a:t>Under (reverse of) DIH</a:t>
            </a:r>
          </a:p>
          <a:p>
            <a:r>
              <a:rPr lang="en-HK" sz="2200"/>
              <a:t>Enabled FDS to handle universal quantification</a:t>
            </a:r>
          </a:p>
          <a:p>
            <a:pPr lvl="1"/>
            <a:r>
              <a:rPr lang="en-HK" sz="1800"/>
              <a:t>Universal objective</a:t>
            </a:r>
          </a:p>
          <a:p>
            <a:r>
              <a:rPr lang="en-HK" sz="2200"/>
              <a:t>Experimented for Practical Learning</a:t>
            </a:r>
          </a:p>
          <a:p>
            <a:pPr lvl="1"/>
            <a:r>
              <a:rPr lang="en-HK" sz="1800"/>
              <a:t>On toy and real data sets</a:t>
            </a:r>
          </a:p>
          <a:p>
            <a:r>
              <a:rPr lang="en-HK" sz="2200"/>
              <a:t>More generalizable than pure pattern-based methods (still, precision is worse)</a:t>
            </a:r>
          </a:p>
          <a:p>
            <a:r>
              <a:rPr lang="en-HK" sz="2200"/>
              <a:t>More interpretable than pure distributional methods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A7792-21B5-FB4A-913D-13E86B8E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1165428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0C789-17A9-9643-BB07-6414256C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A740F-946B-3D4E-B116-9211DFBB3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36725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Modelling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3">
                <a:extLst>
                  <a:ext uri="{FF2B5EF4-FFF2-40B4-BE49-F238E27FC236}">
                    <a16:creationId xmlns:a16="http://schemas.microsoft.com/office/drawing/2014/main" id="{A69F2BA0-5D09-EC47-808F-E799DA0320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3242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TW" sz="2000" b="1" dirty="0"/>
                  <a:t>FDS</a:t>
                </a:r>
                <a:r>
                  <a:rPr lang="zh-TW" altLang="en-US" sz="2000" b="1" dirty="0"/>
                  <a:t> </a:t>
                </a:r>
                <a:r>
                  <a:rPr lang="en-HK" sz="2000" b="1" dirty="0"/>
                  <a:t>Definition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of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Hypernymy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(L1)</a:t>
                </a:r>
                <a:endParaRPr lang="en-HK" sz="20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≤1:</m:t>
                      </m:r>
                    </m:oMath>
                  </m:oMathPara>
                </a14:m>
                <a:endParaRPr lang="en-HK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HK" altLang="zh-TW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zh-TW" altLang="en-US" sz="2000" b="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dirty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TW" sz="2000" dirty="0"/>
              </a:p>
              <a:p>
                <a:pPr marL="0" indent="0" algn="ctr">
                  <a:buNone/>
                </a:pPr>
                <a:r>
                  <a:rPr lang="en-US" altLang="zh-TW" sz="2000" b="1" dirty="0"/>
                  <a:t>Strict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Partial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Order</a:t>
                </a:r>
              </a:p>
              <a:p>
                <a:pPr marL="0" indent="0" algn="ctr">
                  <a:buNone/>
                </a:pPr>
                <a:r>
                  <a:rPr lang="en-US" altLang="zh-TW" sz="2000" dirty="0"/>
                  <a:t>In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theory,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maximum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of:</a:t>
                </a:r>
                <a:endParaRPr lang="en-HK" altLang="zh-TW" sz="20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root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concepts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leaf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concepts</a:t>
                </a:r>
              </a:p>
            </p:txBody>
          </p:sp>
        </mc:Choice>
        <mc:Fallback xmlns="">
          <p:sp>
            <p:nvSpPr>
              <p:cNvPr id="139" name="Content Placeholder 3">
                <a:extLst>
                  <a:ext uri="{FF2B5EF4-FFF2-40B4-BE49-F238E27FC236}">
                    <a16:creationId xmlns:a16="http://schemas.microsoft.com/office/drawing/2014/main" id="{A69F2BA0-5D09-EC47-808F-E799DA032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3242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7600205-F4AC-594B-838E-B4F883667424}"/>
              </a:ext>
            </a:extLst>
          </p:cNvPr>
          <p:cNvGrpSpPr/>
          <p:nvPr/>
        </p:nvGrpSpPr>
        <p:grpSpPr>
          <a:xfrm>
            <a:off x="7899126" y="1580438"/>
            <a:ext cx="3168616" cy="809761"/>
            <a:chOff x="5784315" y="1646382"/>
            <a:chExt cx="3976268" cy="1016162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5777C61-87CD-0A4C-9658-65FE5BB33EA3}"/>
                </a:ext>
              </a:extLst>
            </p:cNvPr>
            <p:cNvSpPr/>
            <p:nvPr/>
          </p:nvSpPr>
          <p:spPr>
            <a:xfrm>
              <a:off x="6311930" y="1646583"/>
              <a:ext cx="358084" cy="358084"/>
            </a:xfrm>
            <a:prstGeom prst="ellipse">
              <a:avLst/>
            </a:prstGeom>
            <a:solidFill>
              <a:srgbClr val="F5A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A246229-1A26-6343-9271-0DB8B167B12E}"/>
                </a:ext>
              </a:extLst>
            </p:cNvPr>
            <p:cNvSpPr/>
            <p:nvPr/>
          </p:nvSpPr>
          <p:spPr>
            <a:xfrm>
              <a:off x="8333573" y="1646583"/>
              <a:ext cx="358084" cy="35808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BFB46E4-6040-2247-8568-AF21443BE51D}"/>
                </a:ext>
              </a:extLst>
            </p:cNvPr>
            <p:cNvSpPr/>
            <p:nvPr/>
          </p:nvSpPr>
          <p:spPr>
            <a:xfrm>
              <a:off x="5784315" y="2297898"/>
              <a:ext cx="358084" cy="3580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E890DBF-68F7-024E-A1B7-5C3EF46C5374}"/>
                </a:ext>
              </a:extLst>
            </p:cNvPr>
            <p:cNvSpPr/>
            <p:nvPr/>
          </p:nvSpPr>
          <p:spPr>
            <a:xfrm>
              <a:off x="6660743" y="2297898"/>
              <a:ext cx="358084" cy="3580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1B03D40B-534A-514D-BFDC-BA2749E29202}"/>
                </a:ext>
              </a:extLst>
            </p:cNvPr>
            <p:cNvCxnSpPr>
              <a:cxnSpLocks/>
              <a:stCxn id="158" idx="4"/>
              <a:endCxn id="160" idx="0"/>
            </p:cNvCxnSpPr>
            <p:nvPr/>
          </p:nvCxnSpPr>
          <p:spPr>
            <a:xfrm flipH="1">
              <a:off x="5963357" y="2004667"/>
              <a:ext cx="527615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112E7CF3-D16B-7B41-9D38-7C1298B2C0F4}"/>
                </a:ext>
              </a:extLst>
            </p:cNvPr>
            <p:cNvCxnSpPr>
              <a:cxnSpLocks/>
              <a:stCxn id="158" idx="4"/>
              <a:endCxn id="161" idx="0"/>
            </p:cNvCxnSpPr>
            <p:nvPr/>
          </p:nvCxnSpPr>
          <p:spPr>
            <a:xfrm>
              <a:off x="6490972" y="2004667"/>
              <a:ext cx="348813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866AD39-E4BE-9340-888C-ED57A5298151}"/>
                </a:ext>
              </a:extLst>
            </p:cNvPr>
            <p:cNvSpPr/>
            <p:nvPr/>
          </p:nvSpPr>
          <p:spPr>
            <a:xfrm>
              <a:off x="7893484" y="2297898"/>
              <a:ext cx="358084" cy="358084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7F625C7-032D-FE49-8730-907557BC69C1}"/>
                </a:ext>
              </a:extLst>
            </p:cNvPr>
            <p:cNvSpPr/>
            <p:nvPr/>
          </p:nvSpPr>
          <p:spPr>
            <a:xfrm>
              <a:off x="8769912" y="2297898"/>
              <a:ext cx="358084" cy="3580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1982CAE3-7452-594F-9E70-461139F635AE}"/>
                </a:ext>
              </a:extLst>
            </p:cNvPr>
            <p:cNvCxnSpPr>
              <a:cxnSpLocks/>
              <a:stCxn id="159" idx="4"/>
              <a:endCxn id="164" idx="0"/>
            </p:cNvCxnSpPr>
            <p:nvPr/>
          </p:nvCxnSpPr>
          <p:spPr>
            <a:xfrm flipH="1">
              <a:off x="8072526" y="2004667"/>
              <a:ext cx="440089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A4BE795-79D1-0946-A77D-BD52B99DCB1E}"/>
                </a:ext>
              </a:extLst>
            </p:cNvPr>
            <p:cNvCxnSpPr>
              <a:cxnSpLocks/>
              <a:stCxn id="159" idx="4"/>
              <a:endCxn id="165" idx="0"/>
            </p:cNvCxnSpPr>
            <p:nvPr/>
          </p:nvCxnSpPr>
          <p:spPr>
            <a:xfrm>
              <a:off x="8512615" y="2004667"/>
              <a:ext cx="436339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D8A6F04-A7F1-DA4F-A6E7-A90A9DB74BF2}"/>
                </a:ext>
              </a:extLst>
            </p:cNvPr>
            <p:cNvSpPr/>
            <p:nvPr/>
          </p:nvSpPr>
          <p:spPr>
            <a:xfrm>
              <a:off x="7356358" y="1658640"/>
              <a:ext cx="358084" cy="3580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184A139-3117-EC4D-BC12-C5089F459B83}"/>
                </a:ext>
              </a:extLst>
            </p:cNvPr>
            <p:cNvSpPr/>
            <p:nvPr/>
          </p:nvSpPr>
          <p:spPr>
            <a:xfrm>
              <a:off x="9090366" y="1646382"/>
              <a:ext cx="358084" cy="35808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49F54992-E267-C34A-A9C3-55B040292CC3}"/>
                </a:ext>
              </a:extLst>
            </p:cNvPr>
            <p:cNvSpPr/>
            <p:nvPr/>
          </p:nvSpPr>
          <p:spPr>
            <a:xfrm>
              <a:off x="9402499" y="2304460"/>
              <a:ext cx="358084" cy="3580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34E9E4CC-5470-3341-950A-99D164681DFC}"/>
                </a:ext>
              </a:extLst>
            </p:cNvPr>
            <p:cNvCxnSpPr>
              <a:cxnSpLocks/>
              <a:stCxn id="169" idx="4"/>
              <a:endCxn id="170" idx="0"/>
            </p:cNvCxnSpPr>
            <p:nvPr/>
          </p:nvCxnSpPr>
          <p:spPr>
            <a:xfrm>
              <a:off x="9269408" y="2004466"/>
              <a:ext cx="312133" cy="299994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B1648BFD-F82B-5143-9AC0-A53A8B4F2A4D}"/>
                </a:ext>
              </a:extLst>
            </p:cNvPr>
            <p:cNvSpPr/>
            <p:nvPr/>
          </p:nvSpPr>
          <p:spPr>
            <a:xfrm>
              <a:off x="7230056" y="2300552"/>
              <a:ext cx="358084" cy="3580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AE620149-60D4-2440-BA16-5323D127FDDC}"/>
                </a:ext>
              </a:extLst>
            </p:cNvPr>
            <p:cNvCxnSpPr>
              <a:cxnSpLocks/>
              <a:stCxn id="168" idx="4"/>
              <a:endCxn id="172" idx="0"/>
            </p:cNvCxnSpPr>
            <p:nvPr/>
          </p:nvCxnSpPr>
          <p:spPr>
            <a:xfrm flipH="1">
              <a:off x="7409098" y="2016724"/>
              <a:ext cx="126302" cy="28382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948CDDB-6F4A-CB40-8B46-2AE312638255}"/>
              </a:ext>
            </a:extLst>
          </p:cNvPr>
          <p:cNvSpPr/>
          <p:nvPr/>
        </p:nvSpPr>
        <p:spPr>
          <a:xfrm>
            <a:off x="8435079" y="3281138"/>
            <a:ext cx="2570944" cy="2570944"/>
          </a:xfrm>
          <a:prstGeom prst="rect">
            <a:avLst/>
          </a:prstGeom>
          <a:solidFill>
            <a:srgbClr val="1D9A79">
              <a:alpha val="6667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930F9326-FE56-0347-AF2C-C87E16671064}"/>
              </a:ext>
            </a:extLst>
          </p:cNvPr>
          <p:cNvCxnSpPr>
            <a:cxnSpLocks/>
          </p:cNvCxnSpPr>
          <p:nvPr/>
        </p:nvCxnSpPr>
        <p:spPr>
          <a:xfrm flipV="1">
            <a:off x="9720552" y="2806789"/>
            <a:ext cx="0" cy="3492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BA43C1C0-5644-1741-BA49-22608B0C943E}"/>
              </a:ext>
            </a:extLst>
          </p:cNvPr>
          <p:cNvCxnSpPr>
            <a:cxnSpLocks/>
          </p:cNvCxnSpPr>
          <p:nvPr/>
        </p:nvCxnSpPr>
        <p:spPr>
          <a:xfrm>
            <a:off x="8049086" y="4553049"/>
            <a:ext cx="3408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D04E432-0C7D-924B-A320-AD84F971C212}"/>
              </a:ext>
            </a:extLst>
          </p:cNvPr>
          <p:cNvGrpSpPr/>
          <p:nvPr/>
        </p:nvGrpSpPr>
        <p:grpSpPr>
          <a:xfrm rot="1841120">
            <a:off x="8002562" y="3453805"/>
            <a:ext cx="2905895" cy="2035301"/>
            <a:chOff x="8997277" y="3670179"/>
            <a:chExt cx="2058968" cy="1442110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829540F-9311-124C-BAF2-3970EC53AC07}"/>
                </a:ext>
              </a:extLst>
            </p:cNvPr>
            <p:cNvCxnSpPr>
              <a:cxnSpLocks/>
            </p:cNvCxnSpPr>
            <p:nvPr/>
          </p:nvCxnSpPr>
          <p:spPr>
            <a:xfrm>
              <a:off x="8997277" y="3670179"/>
              <a:ext cx="2058968" cy="1442110"/>
            </a:xfrm>
            <a:prstGeom prst="line">
              <a:avLst/>
            </a:prstGeom>
            <a:ln w="12700">
              <a:solidFill>
                <a:srgbClr val="F5AE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DEA9B21E-E4DA-8C42-985F-FCB8229638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17410" y="3780845"/>
              <a:ext cx="139603" cy="188464"/>
            </a:xfrm>
            <a:prstGeom prst="straightConnector1">
              <a:avLst/>
            </a:prstGeom>
            <a:ln w="12700">
              <a:solidFill>
                <a:srgbClr val="F5AEB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DEA8D1F-3BAF-6444-AB3A-34EC98222CBF}"/>
              </a:ext>
            </a:extLst>
          </p:cNvPr>
          <p:cNvGrpSpPr/>
          <p:nvPr/>
        </p:nvGrpSpPr>
        <p:grpSpPr>
          <a:xfrm>
            <a:off x="8061393" y="5578968"/>
            <a:ext cx="3101312" cy="517303"/>
            <a:chOff x="6965067" y="5429452"/>
            <a:chExt cx="3101312" cy="517303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E7EF4C0-F0F4-AB46-9D1F-254417D324A4}"/>
                </a:ext>
              </a:extLst>
            </p:cNvPr>
            <p:cNvCxnSpPr>
              <a:cxnSpLocks/>
            </p:cNvCxnSpPr>
            <p:nvPr/>
          </p:nvCxnSpPr>
          <p:spPr>
            <a:xfrm>
              <a:off x="6965067" y="5429452"/>
              <a:ext cx="3101312" cy="517303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44B4A55E-CC7B-1747-980A-BC69F6A3E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2494" y="5464527"/>
              <a:ext cx="63111" cy="32493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AF40C2F-C108-6D4E-9781-1DDD68668C64}"/>
              </a:ext>
            </a:extLst>
          </p:cNvPr>
          <p:cNvGrpSpPr/>
          <p:nvPr/>
        </p:nvGrpSpPr>
        <p:grpSpPr>
          <a:xfrm>
            <a:off x="9868233" y="5092172"/>
            <a:ext cx="1367320" cy="1375099"/>
            <a:chOff x="8771907" y="4942656"/>
            <a:chExt cx="1367320" cy="1375099"/>
          </a:xfrm>
        </p:grpSpPr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B21A241-53BD-0440-8C51-564396252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1907" y="4942656"/>
              <a:ext cx="1296283" cy="1221563"/>
            </a:xfrm>
            <a:prstGeom prst="line">
              <a:avLst/>
            </a:prstGeom>
            <a:ln w="12700"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55CF826A-96DD-3845-B1E8-BE58E31D4ABE}"/>
                </a:ext>
              </a:extLst>
            </p:cNvPr>
            <p:cNvCxnSpPr>
              <a:cxnSpLocks/>
            </p:cNvCxnSpPr>
            <p:nvPr/>
          </p:nvCxnSpPr>
          <p:spPr>
            <a:xfrm rot="16901535" flipH="1">
              <a:off x="8871322" y="6086249"/>
              <a:ext cx="197027" cy="265986"/>
            </a:xfrm>
            <a:prstGeom prst="straightConnector1">
              <a:avLst/>
            </a:prstGeom>
            <a:ln w="12700">
              <a:solidFill>
                <a:schemeClr val="tx2">
                  <a:lumMod val="25000"/>
                  <a:lumOff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DCB0503-582A-4347-8AC0-69FEA7A8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0400" y="5073100"/>
              <a:ext cx="1138827" cy="1073182"/>
            </a:xfrm>
            <a:prstGeom prst="line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136D4498-E669-5746-9056-2EBA8B46146C}"/>
                </a:ext>
              </a:extLst>
            </p:cNvPr>
            <p:cNvCxnSpPr>
              <a:cxnSpLocks/>
            </p:cNvCxnSpPr>
            <p:nvPr/>
          </p:nvCxnSpPr>
          <p:spPr>
            <a:xfrm rot="16901535" flipH="1">
              <a:off x="9099816" y="6049565"/>
              <a:ext cx="197027" cy="265986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8EEE660-F1AC-7A48-BCDE-683459F41A88}"/>
              </a:ext>
            </a:extLst>
          </p:cNvPr>
          <p:cNvGrpSpPr/>
          <p:nvPr/>
        </p:nvGrpSpPr>
        <p:grpSpPr>
          <a:xfrm rot="20975245">
            <a:off x="7834037" y="3106269"/>
            <a:ext cx="1363842" cy="1550226"/>
            <a:chOff x="7113783" y="2495712"/>
            <a:chExt cx="1363842" cy="1550226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39B7185A-2820-FF49-A945-9CD5A7332F96}"/>
                </a:ext>
              </a:extLst>
            </p:cNvPr>
            <p:cNvCxnSpPr>
              <a:cxnSpLocks/>
            </p:cNvCxnSpPr>
            <p:nvPr/>
          </p:nvCxnSpPr>
          <p:spPr>
            <a:xfrm rot="20774193" flipH="1">
              <a:off x="7113783" y="2495712"/>
              <a:ext cx="1363842" cy="155022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ED259BD1-C912-764E-B63A-EB2B2518B85C}"/>
                </a:ext>
              </a:extLst>
            </p:cNvPr>
            <p:cNvCxnSpPr>
              <a:cxnSpLocks/>
            </p:cNvCxnSpPr>
            <p:nvPr/>
          </p:nvCxnSpPr>
          <p:spPr>
            <a:xfrm rot="4954157" flipH="1">
              <a:off x="7792808" y="2575030"/>
              <a:ext cx="197027" cy="265986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7A4A7E9-55F7-9040-BE92-6FF5671A12CD}"/>
              </a:ext>
            </a:extLst>
          </p:cNvPr>
          <p:cNvGrpSpPr/>
          <p:nvPr/>
        </p:nvGrpSpPr>
        <p:grpSpPr>
          <a:xfrm rot="286400">
            <a:off x="9379523" y="2943506"/>
            <a:ext cx="1952764" cy="2392073"/>
            <a:chOff x="8391294" y="2811631"/>
            <a:chExt cx="1952764" cy="2392073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D7CB164-168D-B843-BE7D-3E1987594DFD}"/>
                </a:ext>
              </a:extLst>
            </p:cNvPr>
            <p:cNvCxnSpPr>
              <a:cxnSpLocks/>
            </p:cNvCxnSpPr>
            <p:nvPr/>
          </p:nvCxnSpPr>
          <p:spPr>
            <a:xfrm rot="4634764" flipH="1">
              <a:off x="8136613" y="3066312"/>
              <a:ext cx="2392073" cy="1882712"/>
            </a:xfrm>
            <a:prstGeom prst="line">
              <a:avLst/>
            </a:prstGeom>
            <a:ln w="127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49EF2118-61CE-6D4A-87E4-1C8B6841F22E}"/>
                </a:ext>
              </a:extLst>
            </p:cNvPr>
            <p:cNvCxnSpPr>
              <a:cxnSpLocks/>
            </p:cNvCxnSpPr>
            <p:nvPr/>
          </p:nvCxnSpPr>
          <p:spPr>
            <a:xfrm rot="11042011" flipH="1">
              <a:off x="10147031" y="4388680"/>
              <a:ext cx="197027" cy="265986"/>
            </a:xfrm>
            <a:prstGeom prst="straightConnector1">
              <a:avLst/>
            </a:prstGeom>
            <a:ln w="12700">
              <a:solidFill>
                <a:schemeClr val="accent4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F78ED12-B42D-334C-B91A-6C2889BF5DD5}"/>
              </a:ext>
            </a:extLst>
          </p:cNvPr>
          <p:cNvCxnSpPr>
            <a:cxnSpLocks/>
          </p:cNvCxnSpPr>
          <p:nvPr/>
        </p:nvCxnSpPr>
        <p:spPr>
          <a:xfrm flipH="1" flipV="1">
            <a:off x="9185862" y="3027680"/>
            <a:ext cx="2108339" cy="170980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D27A0687-2935-5946-9E7F-95CDCB9D6038}"/>
              </a:ext>
            </a:extLst>
          </p:cNvPr>
          <p:cNvCxnSpPr>
            <a:cxnSpLocks/>
          </p:cNvCxnSpPr>
          <p:nvPr/>
        </p:nvCxnSpPr>
        <p:spPr>
          <a:xfrm rot="11042011" flipH="1">
            <a:off x="10931942" y="4192376"/>
            <a:ext cx="197027" cy="265986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05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3">
                <a:extLst>
                  <a:ext uri="{FF2B5EF4-FFF2-40B4-BE49-F238E27FC236}">
                    <a16:creationId xmlns:a16="http://schemas.microsoft.com/office/drawing/2014/main" id="{74508E6C-C51F-3748-96AB-088884ACA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3242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TW" sz="2000" b="1" dirty="0"/>
                  <a:t>FDS</a:t>
                </a:r>
                <a:r>
                  <a:rPr lang="zh-TW" altLang="en-US" sz="2000" b="1" dirty="0"/>
                  <a:t> </a:t>
                </a:r>
                <a:r>
                  <a:rPr lang="en-HK" sz="2000" b="1" dirty="0"/>
                  <a:t>Definition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of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Hypernymy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(L2)</a:t>
                </a:r>
                <a:endParaRPr lang="en-HK" sz="20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0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≤1:</m:t>
                      </m:r>
                    </m:oMath>
                  </m:oMathPara>
                </a14:m>
                <a:endParaRPr lang="en-HK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b="0" i="1" dirty="0">
                          <a:latin typeface="Cambria Math" panose="02040503050406030204" pitchFamily="18" charset="0"/>
                        </a:rPr>
                        <m:t>⟸ 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dirty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0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TW" sz="2000" dirty="0"/>
              </a:p>
              <a:p>
                <a:pPr marL="0" indent="0" algn="ctr">
                  <a:buNone/>
                </a:pPr>
                <a:r>
                  <a:rPr lang="en-US" altLang="zh-TW" sz="2000" b="1" dirty="0"/>
                  <a:t>Strict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Partial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Order</a:t>
                </a:r>
              </a:p>
              <a:p>
                <a:pPr marL="0" indent="0" algn="ctr">
                  <a:buNone/>
                </a:pPr>
                <a:r>
                  <a:rPr lang="en-US" altLang="zh-TW" sz="2000" dirty="0"/>
                  <a:t>In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theory,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maximum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of:</a:t>
                </a:r>
                <a:endParaRPr lang="en-HK" altLang="zh-TW" sz="20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root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concepts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000" dirty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leaf</a:t>
                </a:r>
                <a:r>
                  <a:rPr lang="zh-TW" altLang="en-US" sz="2000" dirty="0"/>
                  <a:t> </a:t>
                </a:r>
                <a:r>
                  <a:rPr lang="en-US" altLang="zh-TW" sz="2000" dirty="0"/>
                  <a:t>concepts</a:t>
                </a:r>
              </a:p>
            </p:txBody>
          </p:sp>
        </mc:Choice>
        <mc:Fallback xmlns="">
          <p:sp>
            <p:nvSpPr>
              <p:cNvPr id="87" name="Content Placeholder 3">
                <a:extLst>
                  <a:ext uri="{FF2B5EF4-FFF2-40B4-BE49-F238E27FC236}">
                    <a16:creationId xmlns:a16="http://schemas.microsoft.com/office/drawing/2014/main" id="{74508E6C-C51F-3748-96AB-088884ACA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3242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Modelling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2565A22-9E4F-4D45-A0EB-79536D2D40AD}"/>
              </a:ext>
            </a:extLst>
          </p:cNvPr>
          <p:cNvGrpSpPr/>
          <p:nvPr/>
        </p:nvGrpSpPr>
        <p:grpSpPr>
          <a:xfrm>
            <a:off x="7942199" y="2807450"/>
            <a:ext cx="3515327" cy="3492256"/>
            <a:chOff x="6758019" y="3208814"/>
            <a:chExt cx="2490780" cy="2474433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C71EE9C-1759-404D-8246-E2684EB4D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318" y="3208814"/>
              <a:ext cx="0" cy="247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78C6FFC-DC82-2A47-864D-3B6FE65753E8}"/>
                </a:ext>
              </a:extLst>
            </p:cNvPr>
            <p:cNvCxnSpPr>
              <a:cxnSpLocks/>
            </p:cNvCxnSpPr>
            <p:nvPr/>
          </p:nvCxnSpPr>
          <p:spPr>
            <a:xfrm>
              <a:off x="6834003" y="4446124"/>
              <a:ext cx="24147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5A04471-97DB-354D-ACB8-4431ECDEC35E}"/>
                </a:ext>
              </a:extLst>
            </p:cNvPr>
            <p:cNvGrpSpPr/>
            <p:nvPr/>
          </p:nvGrpSpPr>
          <p:grpSpPr>
            <a:xfrm>
              <a:off x="6819639" y="4451983"/>
              <a:ext cx="1694824" cy="1187062"/>
              <a:chOff x="8997277" y="3670179"/>
              <a:chExt cx="1694824" cy="1187062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DAFB5CC-8260-534E-8784-9FE9904A3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277" y="3670179"/>
                <a:ext cx="1694824" cy="1187062"/>
              </a:xfrm>
              <a:prstGeom prst="line">
                <a:avLst/>
              </a:prstGeom>
              <a:ln w="12700">
                <a:solidFill>
                  <a:srgbClr val="F5A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5E0B629-A09B-4F4E-AF35-21C4AC3608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7410" y="3780845"/>
                <a:ext cx="139603" cy="188464"/>
              </a:xfrm>
              <a:prstGeom prst="straightConnector1">
                <a:avLst/>
              </a:prstGeom>
              <a:ln w="12700">
                <a:solidFill>
                  <a:srgbClr val="F5AEB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CA21332-5033-574F-A34F-3BF6E1B57CCA}"/>
                </a:ext>
              </a:extLst>
            </p:cNvPr>
            <p:cNvGrpSpPr/>
            <p:nvPr/>
          </p:nvGrpSpPr>
          <p:grpSpPr>
            <a:xfrm rot="20067736">
              <a:off x="6758019" y="4799271"/>
              <a:ext cx="2197430" cy="759496"/>
              <a:chOff x="8532852" y="3601032"/>
              <a:chExt cx="2197430" cy="75949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DDCC5D0-18EE-744D-BA51-42B93F22465F}"/>
                  </a:ext>
                </a:extLst>
              </p:cNvPr>
              <p:cNvCxnSpPr>
                <a:cxnSpLocks/>
              </p:cNvCxnSpPr>
              <p:nvPr/>
            </p:nvCxnSpPr>
            <p:spPr>
              <a:xfrm rot="1532264">
                <a:off x="8532852" y="3993994"/>
                <a:ext cx="2197430" cy="366534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10CCFA8-359F-5A46-B180-7E6B8FC7A252}"/>
                  </a:ext>
                </a:extLst>
              </p:cNvPr>
              <p:cNvCxnSpPr>
                <a:cxnSpLocks/>
              </p:cNvCxnSpPr>
              <p:nvPr/>
            </p:nvCxnSpPr>
            <p:spPr>
              <a:xfrm rot="1532264" flipH="1">
                <a:off x="8744536" y="3601032"/>
                <a:ext cx="44717" cy="23023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DB17BCB-C68F-0E4D-8442-608C845F9E87}"/>
              </a:ext>
            </a:extLst>
          </p:cNvPr>
          <p:cNvCxnSpPr>
            <a:cxnSpLocks/>
          </p:cNvCxnSpPr>
          <p:nvPr/>
        </p:nvCxnSpPr>
        <p:spPr>
          <a:xfrm flipV="1">
            <a:off x="9813587" y="4326680"/>
            <a:ext cx="1334063" cy="1584188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8A06CA7-1979-AE42-A4C9-B9F4699FABFA}"/>
              </a:ext>
            </a:extLst>
          </p:cNvPr>
          <p:cNvCxnSpPr>
            <a:cxnSpLocks/>
          </p:cNvCxnSpPr>
          <p:nvPr/>
        </p:nvCxnSpPr>
        <p:spPr>
          <a:xfrm rot="16901535" flipH="1">
            <a:off x="9913002" y="5832897"/>
            <a:ext cx="197027" cy="265986"/>
          </a:xfrm>
          <a:prstGeom prst="straightConnector1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85716-A522-1343-BFD3-AF81F81FA92F}"/>
              </a:ext>
            </a:extLst>
          </p:cNvPr>
          <p:cNvGrpSpPr/>
          <p:nvPr/>
        </p:nvGrpSpPr>
        <p:grpSpPr>
          <a:xfrm rot="727131">
            <a:off x="9853687" y="4998256"/>
            <a:ext cx="1138827" cy="1207971"/>
            <a:chOff x="8945402" y="4669572"/>
            <a:chExt cx="1138827" cy="120797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1C78BC8-0DD9-9D44-B249-56BFEAD31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5402" y="4669572"/>
              <a:ext cx="1138827" cy="1073182"/>
            </a:xfrm>
            <a:prstGeom prst="line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7176E14-A0D5-D44C-B7D6-FBA17F9034F5}"/>
                </a:ext>
              </a:extLst>
            </p:cNvPr>
            <p:cNvCxnSpPr>
              <a:cxnSpLocks/>
            </p:cNvCxnSpPr>
            <p:nvPr/>
          </p:nvCxnSpPr>
          <p:spPr>
            <a:xfrm rot="16901535" flipH="1">
              <a:off x="9044818" y="5646037"/>
              <a:ext cx="197027" cy="265986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D9CB75D-393C-D743-8593-DF73B121C55A}"/>
              </a:ext>
            </a:extLst>
          </p:cNvPr>
          <p:cNvCxnSpPr>
            <a:cxnSpLocks/>
          </p:cNvCxnSpPr>
          <p:nvPr/>
        </p:nvCxnSpPr>
        <p:spPr>
          <a:xfrm flipH="1">
            <a:off x="8063291" y="2638853"/>
            <a:ext cx="1599305" cy="2438315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BF6B04A-5A8D-5B42-BA9A-B3674181E0C8}"/>
              </a:ext>
            </a:extLst>
          </p:cNvPr>
          <p:cNvCxnSpPr>
            <a:cxnSpLocks/>
          </p:cNvCxnSpPr>
          <p:nvPr/>
        </p:nvCxnSpPr>
        <p:spPr>
          <a:xfrm flipH="1" flipV="1">
            <a:off x="9184662" y="2776263"/>
            <a:ext cx="297384" cy="144122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0DDCA3B-7935-3347-94E4-2B664C5112E5}"/>
              </a:ext>
            </a:extLst>
          </p:cNvPr>
          <p:cNvGrpSpPr/>
          <p:nvPr/>
        </p:nvGrpSpPr>
        <p:grpSpPr>
          <a:xfrm rot="825807">
            <a:off x="8280231" y="2858271"/>
            <a:ext cx="1363842" cy="1550226"/>
            <a:chOff x="7113783" y="2495712"/>
            <a:chExt cx="1363842" cy="1550226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8BF93DF-C71B-CF47-9942-2B6815F6FAB8}"/>
                </a:ext>
              </a:extLst>
            </p:cNvPr>
            <p:cNvCxnSpPr>
              <a:cxnSpLocks/>
            </p:cNvCxnSpPr>
            <p:nvPr/>
          </p:nvCxnSpPr>
          <p:spPr>
            <a:xfrm rot="20774193" flipH="1">
              <a:off x="7113783" y="2495712"/>
              <a:ext cx="1363842" cy="155022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37A8159D-ACAC-7F4D-A027-F33709B5F04B}"/>
                </a:ext>
              </a:extLst>
            </p:cNvPr>
            <p:cNvCxnSpPr>
              <a:cxnSpLocks/>
            </p:cNvCxnSpPr>
            <p:nvPr/>
          </p:nvCxnSpPr>
          <p:spPr>
            <a:xfrm rot="4954157" flipH="1">
              <a:off x="7792808" y="2575030"/>
              <a:ext cx="197027" cy="265986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466DF6D-3C4C-CD40-8896-7A3E3DFCAA75}"/>
              </a:ext>
            </a:extLst>
          </p:cNvPr>
          <p:cNvGrpSpPr/>
          <p:nvPr/>
        </p:nvGrpSpPr>
        <p:grpSpPr>
          <a:xfrm rot="19472110">
            <a:off x="8472265" y="2079939"/>
            <a:ext cx="1952764" cy="2392073"/>
            <a:chOff x="8391294" y="2811631"/>
            <a:chExt cx="1952764" cy="2392073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155C6F-D31F-054D-A35C-5CD5A3842230}"/>
                </a:ext>
              </a:extLst>
            </p:cNvPr>
            <p:cNvCxnSpPr>
              <a:cxnSpLocks/>
            </p:cNvCxnSpPr>
            <p:nvPr/>
          </p:nvCxnSpPr>
          <p:spPr>
            <a:xfrm rot="4634764" flipH="1">
              <a:off x="8136613" y="3066312"/>
              <a:ext cx="2392073" cy="1882712"/>
            </a:xfrm>
            <a:prstGeom prst="line">
              <a:avLst/>
            </a:prstGeom>
            <a:ln w="127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6F43FB-2B96-E945-A9E7-4753E2A08E87}"/>
                </a:ext>
              </a:extLst>
            </p:cNvPr>
            <p:cNvCxnSpPr>
              <a:cxnSpLocks/>
            </p:cNvCxnSpPr>
            <p:nvPr/>
          </p:nvCxnSpPr>
          <p:spPr>
            <a:xfrm rot="11042011" flipH="1">
              <a:off x="10147031" y="4388680"/>
              <a:ext cx="197027" cy="265986"/>
            </a:xfrm>
            <a:prstGeom prst="straightConnector1">
              <a:avLst/>
            </a:prstGeom>
            <a:ln w="12700">
              <a:solidFill>
                <a:schemeClr val="accent4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7FBF25F-3CA7-C941-87D4-2B6B082FD083}"/>
              </a:ext>
            </a:extLst>
          </p:cNvPr>
          <p:cNvCxnSpPr>
            <a:cxnSpLocks/>
          </p:cNvCxnSpPr>
          <p:nvPr/>
        </p:nvCxnSpPr>
        <p:spPr>
          <a:xfrm rot="19927584" flipH="1" flipV="1">
            <a:off x="9071805" y="2571250"/>
            <a:ext cx="2108339" cy="170980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8C72D72-549A-5941-95B3-1B4CE4260222}"/>
              </a:ext>
            </a:extLst>
          </p:cNvPr>
          <p:cNvCxnSpPr>
            <a:cxnSpLocks/>
          </p:cNvCxnSpPr>
          <p:nvPr/>
        </p:nvCxnSpPr>
        <p:spPr>
          <a:xfrm rot="9369595" flipH="1">
            <a:off x="10900765" y="3307831"/>
            <a:ext cx="197027" cy="265986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A695359-E2B3-E040-88C2-4CB7829CCFD7}"/>
              </a:ext>
            </a:extLst>
          </p:cNvPr>
          <p:cNvSpPr/>
          <p:nvPr/>
        </p:nvSpPr>
        <p:spPr>
          <a:xfrm>
            <a:off x="8438084" y="3281797"/>
            <a:ext cx="2561195" cy="2561195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81FA1E-2466-7F44-A7B9-36776319415E}"/>
              </a:ext>
            </a:extLst>
          </p:cNvPr>
          <p:cNvSpPr/>
          <p:nvPr/>
        </p:nvSpPr>
        <p:spPr>
          <a:xfrm>
            <a:off x="11505909" y="1580438"/>
            <a:ext cx="285351" cy="285351"/>
          </a:xfrm>
          <a:prstGeom prst="ellipse">
            <a:avLst/>
          </a:prstGeom>
          <a:solidFill>
            <a:srgbClr val="B9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F8C356-3C77-8B4B-81AF-39AF7979B7D0}"/>
              </a:ext>
            </a:extLst>
          </p:cNvPr>
          <p:cNvSpPr/>
          <p:nvPr/>
        </p:nvSpPr>
        <p:spPr>
          <a:xfrm>
            <a:off x="11363233" y="2099459"/>
            <a:ext cx="285351" cy="28535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094212B-A4D1-2648-BC42-B6872FF4254D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 flipH="1">
            <a:off x="11505909" y="1865789"/>
            <a:ext cx="142676" cy="23367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48AEEF-93C2-7E40-9B2E-C5DAD96A6906}"/>
              </a:ext>
            </a:extLst>
          </p:cNvPr>
          <p:cNvGrpSpPr/>
          <p:nvPr/>
        </p:nvGrpSpPr>
        <p:grpSpPr>
          <a:xfrm rot="2607503">
            <a:off x="7928727" y="4440009"/>
            <a:ext cx="1447671" cy="1591654"/>
            <a:chOff x="7016470" y="4468324"/>
            <a:chExt cx="1447671" cy="159165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8783E8C-8D78-FF40-AF7D-E3725D8FE1FD}"/>
                </a:ext>
              </a:extLst>
            </p:cNvPr>
            <p:cNvCxnSpPr>
              <a:cxnSpLocks/>
            </p:cNvCxnSpPr>
            <p:nvPr/>
          </p:nvCxnSpPr>
          <p:spPr>
            <a:xfrm rot="18992497">
              <a:off x="7261614" y="4468324"/>
              <a:ext cx="1202527" cy="159165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602FD67-DAEE-7C47-8FC2-CBD4F1C7C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470" y="5135121"/>
              <a:ext cx="63111" cy="32493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9B5927-042F-9644-8518-B98BCD6DFBAB}"/>
              </a:ext>
            </a:extLst>
          </p:cNvPr>
          <p:cNvGrpSpPr/>
          <p:nvPr/>
        </p:nvGrpSpPr>
        <p:grpSpPr>
          <a:xfrm rot="20142907">
            <a:off x="10418494" y="4293951"/>
            <a:ext cx="1138827" cy="1207971"/>
            <a:chOff x="9097802" y="4821972"/>
            <a:chExt cx="1138827" cy="120797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30B4CCC-8B1E-B940-A475-3C540378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7802" y="4821972"/>
              <a:ext cx="1138827" cy="1073182"/>
            </a:xfrm>
            <a:prstGeom prst="line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83C6EA0-040E-5645-B5F2-80D7E6724308}"/>
                </a:ext>
              </a:extLst>
            </p:cNvPr>
            <p:cNvCxnSpPr>
              <a:cxnSpLocks/>
            </p:cNvCxnSpPr>
            <p:nvPr/>
          </p:nvCxnSpPr>
          <p:spPr>
            <a:xfrm rot="16901535" flipH="1">
              <a:off x="9197218" y="5798437"/>
              <a:ext cx="197027" cy="265986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2645903-8DF1-1448-BBDB-226809F8B83A}"/>
              </a:ext>
            </a:extLst>
          </p:cNvPr>
          <p:cNvGrpSpPr/>
          <p:nvPr/>
        </p:nvGrpSpPr>
        <p:grpSpPr>
          <a:xfrm rot="1424663">
            <a:off x="10160675" y="3023578"/>
            <a:ext cx="1335350" cy="2170777"/>
            <a:chOff x="9008708" y="3112225"/>
            <a:chExt cx="1335350" cy="217077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84E65A-5064-D246-895E-099E4732AA43}"/>
                </a:ext>
              </a:extLst>
            </p:cNvPr>
            <p:cNvCxnSpPr>
              <a:cxnSpLocks/>
            </p:cNvCxnSpPr>
            <p:nvPr/>
          </p:nvCxnSpPr>
          <p:spPr>
            <a:xfrm rot="20175337" flipH="1" flipV="1">
              <a:off x="9008708" y="3112225"/>
              <a:ext cx="1116324" cy="2170777"/>
            </a:xfrm>
            <a:prstGeom prst="line">
              <a:avLst/>
            </a:prstGeom>
            <a:ln w="12700">
              <a:solidFill>
                <a:srgbClr val="B99A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F903434-FA91-2144-BC01-3F3BAA3B5CC5}"/>
                </a:ext>
              </a:extLst>
            </p:cNvPr>
            <p:cNvCxnSpPr>
              <a:cxnSpLocks/>
            </p:cNvCxnSpPr>
            <p:nvPr/>
          </p:nvCxnSpPr>
          <p:spPr>
            <a:xfrm rot="11042011" flipH="1">
              <a:off x="10147031" y="4388680"/>
              <a:ext cx="197027" cy="265986"/>
            </a:xfrm>
            <a:prstGeom prst="straightConnector1">
              <a:avLst/>
            </a:prstGeom>
            <a:ln w="12700">
              <a:solidFill>
                <a:srgbClr val="B99A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ACBE3B-591C-C54C-94E7-C449DEC3CAA7}"/>
              </a:ext>
            </a:extLst>
          </p:cNvPr>
          <p:cNvCxnSpPr>
            <a:cxnSpLocks/>
          </p:cNvCxnSpPr>
          <p:nvPr/>
        </p:nvCxnSpPr>
        <p:spPr>
          <a:xfrm flipH="1" flipV="1">
            <a:off x="10539528" y="2880354"/>
            <a:ext cx="787555" cy="220886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AF65796-0C17-8A48-B68E-243DF1473FC3}"/>
              </a:ext>
            </a:extLst>
          </p:cNvPr>
          <p:cNvCxnSpPr>
            <a:cxnSpLocks/>
          </p:cNvCxnSpPr>
          <p:nvPr/>
        </p:nvCxnSpPr>
        <p:spPr>
          <a:xfrm rot="12466674" flipH="1">
            <a:off x="11290318" y="4654179"/>
            <a:ext cx="197027" cy="26598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E47F14A-3FA1-154F-8DBB-185B363250E9}"/>
              </a:ext>
            </a:extLst>
          </p:cNvPr>
          <p:cNvGrpSpPr/>
          <p:nvPr/>
        </p:nvGrpSpPr>
        <p:grpSpPr>
          <a:xfrm>
            <a:off x="7895755" y="1580438"/>
            <a:ext cx="3168616" cy="809761"/>
            <a:chOff x="5784315" y="1646382"/>
            <a:chExt cx="3976268" cy="1016162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06CAFB5-B2EE-0A4F-9B36-306F5ED90FCA}"/>
                </a:ext>
              </a:extLst>
            </p:cNvPr>
            <p:cNvSpPr/>
            <p:nvPr/>
          </p:nvSpPr>
          <p:spPr>
            <a:xfrm>
              <a:off x="6311930" y="1646583"/>
              <a:ext cx="358084" cy="358084"/>
            </a:xfrm>
            <a:prstGeom prst="ellipse">
              <a:avLst/>
            </a:prstGeom>
            <a:solidFill>
              <a:srgbClr val="F5A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3366DEF-0EFC-7C41-88A8-4FB4218FBC7E}"/>
                </a:ext>
              </a:extLst>
            </p:cNvPr>
            <p:cNvSpPr/>
            <p:nvPr/>
          </p:nvSpPr>
          <p:spPr>
            <a:xfrm>
              <a:off x="8333573" y="1646583"/>
              <a:ext cx="358084" cy="35808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AC7684C-4CA9-8A44-BA16-9D5FC596683D}"/>
                </a:ext>
              </a:extLst>
            </p:cNvPr>
            <p:cNvSpPr/>
            <p:nvPr/>
          </p:nvSpPr>
          <p:spPr>
            <a:xfrm>
              <a:off x="5784315" y="2297898"/>
              <a:ext cx="358084" cy="3580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B440107-EA35-8E44-897E-EE9D9A5233BF}"/>
                </a:ext>
              </a:extLst>
            </p:cNvPr>
            <p:cNvSpPr/>
            <p:nvPr/>
          </p:nvSpPr>
          <p:spPr>
            <a:xfrm>
              <a:off x="6660743" y="2297898"/>
              <a:ext cx="358084" cy="3580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DEA1C6E-86EC-8747-84CE-53814A6E3111}"/>
                </a:ext>
              </a:extLst>
            </p:cNvPr>
            <p:cNvCxnSpPr>
              <a:cxnSpLocks/>
              <a:stCxn id="129" idx="4"/>
              <a:endCxn id="131" idx="0"/>
            </p:cNvCxnSpPr>
            <p:nvPr/>
          </p:nvCxnSpPr>
          <p:spPr>
            <a:xfrm flipH="1">
              <a:off x="5963357" y="2004667"/>
              <a:ext cx="527615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7CDB4A-FFD4-294A-BA5F-582069DB9868}"/>
                </a:ext>
              </a:extLst>
            </p:cNvPr>
            <p:cNvCxnSpPr>
              <a:cxnSpLocks/>
              <a:stCxn id="129" idx="4"/>
              <a:endCxn id="132" idx="0"/>
            </p:cNvCxnSpPr>
            <p:nvPr/>
          </p:nvCxnSpPr>
          <p:spPr>
            <a:xfrm>
              <a:off x="6490972" y="2004667"/>
              <a:ext cx="348813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27ADD3C-15CE-2C43-A1CD-4153D5C03DAC}"/>
                </a:ext>
              </a:extLst>
            </p:cNvPr>
            <p:cNvSpPr/>
            <p:nvPr/>
          </p:nvSpPr>
          <p:spPr>
            <a:xfrm>
              <a:off x="7893484" y="2297898"/>
              <a:ext cx="358084" cy="358084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D31231F-0CA5-FC40-B043-55F8C1F48469}"/>
                </a:ext>
              </a:extLst>
            </p:cNvPr>
            <p:cNvSpPr/>
            <p:nvPr/>
          </p:nvSpPr>
          <p:spPr>
            <a:xfrm>
              <a:off x="8769912" y="2297898"/>
              <a:ext cx="358084" cy="358084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B282A4E-579F-BF47-876B-BF3E958052B5}"/>
                </a:ext>
              </a:extLst>
            </p:cNvPr>
            <p:cNvCxnSpPr>
              <a:cxnSpLocks/>
              <a:stCxn id="130" idx="4"/>
              <a:endCxn id="135" idx="0"/>
            </p:cNvCxnSpPr>
            <p:nvPr/>
          </p:nvCxnSpPr>
          <p:spPr>
            <a:xfrm flipH="1">
              <a:off x="8072526" y="2004667"/>
              <a:ext cx="440089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7701546D-A39A-2346-962C-65762871075C}"/>
                </a:ext>
              </a:extLst>
            </p:cNvPr>
            <p:cNvCxnSpPr>
              <a:cxnSpLocks/>
              <a:stCxn id="130" idx="4"/>
              <a:endCxn id="136" idx="0"/>
            </p:cNvCxnSpPr>
            <p:nvPr/>
          </p:nvCxnSpPr>
          <p:spPr>
            <a:xfrm>
              <a:off x="8512615" y="2004667"/>
              <a:ext cx="436339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F9D5B69-7D03-4A44-A6C4-C9EA66A26EC3}"/>
                </a:ext>
              </a:extLst>
            </p:cNvPr>
            <p:cNvSpPr/>
            <p:nvPr/>
          </p:nvSpPr>
          <p:spPr>
            <a:xfrm>
              <a:off x="7356358" y="1658640"/>
              <a:ext cx="358084" cy="35808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F958AE9-3625-EC45-8688-0115B63FD990}"/>
                </a:ext>
              </a:extLst>
            </p:cNvPr>
            <p:cNvSpPr/>
            <p:nvPr/>
          </p:nvSpPr>
          <p:spPr>
            <a:xfrm>
              <a:off x="9090366" y="1646382"/>
              <a:ext cx="358084" cy="35808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62DF7E-1325-F644-86C1-680347F9D56A}"/>
                </a:ext>
              </a:extLst>
            </p:cNvPr>
            <p:cNvSpPr/>
            <p:nvPr/>
          </p:nvSpPr>
          <p:spPr>
            <a:xfrm>
              <a:off x="9402499" y="2304460"/>
              <a:ext cx="358084" cy="3580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0602A44-13DD-A944-AC6B-B6756B1F2B5B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9269408" y="2004466"/>
              <a:ext cx="312133" cy="299994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FDD86E8-758D-9B40-A40D-70ED6381344F}"/>
                </a:ext>
              </a:extLst>
            </p:cNvPr>
            <p:cNvSpPr/>
            <p:nvPr/>
          </p:nvSpPr>
          <p:spPr>
            <a:xfrm>
              <a:off x="7230056" y="2300552"/>
              <a:ext cx="358084" cy="3580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70A9103-5FF3-AE47-94C1-1BCF289B2041}"/>
                </a:ext>
              </a:extLst>
            </p:cNvPr>
            <p:cNvCxnSpPr>
              <a:cxnSpLocks/>
              <a:stCxn id="139" idx="4"/>
              <a:endCxn id="143" idx="0"/>
            </p:cNvCxnSpPr>
            <p:nvPr/>
          </p:nvCxnSpPr>
          <p:spPr>
            <a:xfrm flipH="1">
              <a:off x="7409098" y="2016724"/>
              <a:ext cx="126302" cy="28382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5400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D336EB-86F6-CC44-A68F-507AB75F0716}"/>
                  </a:ext>
                </a:extLst>
              </p:cNvPr>
              <p:cNvSpPr/>
              <p:nvPr/>
            </p:nvSpPr>
            <p:spPr>
              <a:xfrm>
                <a:off x="10331858" y="4335249"/>
                <a:ext cx="866693" cy="829648"/>
              </a:xfrm>
              <a:prstGeom prst="ellipse">
                <a:avLst/>
              </a:prstGeom>
              <a:solidFill>
                <a:srgbClr val="F5AEB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aseline="30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AD336EB-86F6-CC44-A68F-507AB75F0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858" y="4335249"/>
                <a:ext cx="866693" cy="829648"/>
              </a:xfrm>
              <a:prstGeom prst="ellipse">
                <a:avLst/>
              </a:prstGeom>
              <a:blipFill>
                <a:blip r:embed="rId3"/>
                <a:stretch>
                  <a:fillRect l="-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3F3B11-6620-A942-8220-5BD9F822AC64}"/>
                  </a:ext>
                </a:extLst>
              </p:cNvPr>
              <p:cNvSpPr/>
              <p:nvPr/>
            </p:nvSpPr>
            <p:spPr>
              <a:xfrm>
                <a:off x="9267453" y="4298702"/>
                <a:ext cx="866693" cy="82964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US" altLang="zh-TW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3F3B11-6620-A942-8220-5BD9F822A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453" y="4298702"/>
                <a:ext cx="866693" cy="8296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54266CA-2D7B-A14D-89DE-4ECCB338A80B}"/>
                  </a:ext>
                </a:extLst>
              </p:cNvPr>
              <p:cNvSpPr/>
              <p:nvPr/>
            </p:nvSpPr>
            <p:spPr>
              <a:xfrm>
                <a:off x="9193656" y="1935876"/>
                <a:ext cx="866693" cy="82964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TW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54266CA-2D7B-A14D-89DE-4ECCB338A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656" y="1935876"/>
                <a:ext cx="866693" cy="82964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EFAFC04-0000-9748-8437-5A9F827575C3}"/>
                  </a:ext>
                </a:extLst>
              </p:cNvPr>
              <p:cNvSpPr/>
              <p:nvPr/>
            </p:nvSpPr>
            <p:spPr>
              <a:xfrm>
                <a:off x="10353518" y="1936666"/>
                <a:ext cx="866693" cy="82964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Sup>
                            <m:sSubSupPr>
                              <m:ctrlPr>
                                <a:rPr lang="en-US" altLang="zh-TW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TW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EFAFC04-0000-9748-8437-5A9F82757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518" y="1936666"/>
                <a:ext cx="866693" cy="8296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0A38EE-9C09-AC4D-8486-BD4441ABBE8C}"/>
                  </a:ext>
                </a:extLst>
              </p:cNvPr>
              <p:cNvSpPr/>
              <p:nvPr/>
            </p:nvSpPr>
            <p:spPr>
              <a:xfrm>
                <a:off x="9795297" y="3012772"/>
                <a:ext cx="852696" cy="8324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0A38EE-9C09-AC4D-8486-BD4441ABB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297" y="3012772"/>
                <a:ext cx="852696" cy="83245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76E976-9194-FD4F-A6D8-2BF5781118E1}"/>
              </a:ext>
            </a:extLst>
          </p:cNvPr>
          <p:cNvCxnSpPr>
            <a:cxnSpLocks/>
            <a:stCxn id="29" idx="1"/>
            <a:endCxn id="27" idx="4"/>
          </p:cNvCxnSpPr>
          <p:nvPr/>
        </p:nvCxnSpPr>
        <p:spPr>
          <a:xfrm flipH="1" flipV="1">
            <a:off x="9627003" y="2765524"/>
            <a:ext cx="293168" cy="3691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1830B3-56DC-694F-8FD3-7871254F2195}"/>
              </a:ext>
            </a:extLst>
          </p:cNvPr>
          <p:cNvCxnSpPr>
            <a:cxnSpLocks/>
            <a:stCxn id="29" idx="7"/>
            <a:endCxn id="28" idx="4"/>
          </p:cNvCxnSpPr>
          <p:nvPr/>
        </p:nvCxnSpPr>
        <p:spPr>
          <a:xfrm flipV="1">
            <a:off x="10523119" y="2766314"/>
            <a:ext cx="263746" cy="368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581410F-3619-0B40-A282-4C1E4C387C58}"/>
              </a:ext>
            </a:extLst>
          </p:cNvPr>
          <p:cNvSpPr/>
          <p:nvPr/>
        </p:nvSpPr>
        <p:spPr>
          <a:xfrm>
            <a:off x="8909260" y="3716948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Dropout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3">
                <a:extLst>
                  <a:ext uri="{FF2B5EF4-FFF2-40B4-BE49-F238E27FC236}">
                    <a16:creationId xmlns:a16="http://schemas.microsoft.com/office/drawing/2014/main" id="{0AC343AA-9D90-B64D-A88D-F74F43A12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Infer	</a:t>
                </a:r>
                <a:r>
                  <a:rPr lang="en-US" altLang="zh-TW" sz="1700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700" dirty="0"/>
                  <a:t>:</a:t>
                </a:r>
                <a:br>
                  <a:rPr lang="en-US" altLang="zh-TW" sz="1700" dirty="0"/>
                </a:b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dog</m:t>
                            </m:r>
                            <m:r>
                              <a:rPr lang="en-US" altLang="zh-TW" sz="17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700" i="1" dirty="0">
                            <a:solidFill>
                              <a:srgbClr val="A03D5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solidFill>
                              <a:srgbClr val="A03D56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solidFill>
                                  <a:srgbClr val="A03D5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solidFill>
                                  <a:srgbClr val="A03D56"/>
                                </a:solidFill>
                                <a:latin typeface="Cambria Math" panose="02040503050406030204" pitchFamily="18" charset="0"/>
                              </a:rPr>
                              <m:t>bark</m:t>
                            </m:r>
                            <m:r>
                              <a:rPr lang="en-US" altLang="zh-TW" sz="1700" i="1" dirty="0">
                                <a:solidFill>
                                  <a:srgbClr val="A03D56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TW" sz="1700" i="1" dirty="0">
                        <a:solidFill>
                          <a:srgbClr val="D98B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br>
                  <a:rPr lang="en-US" altLang="zh-TW" sz="1700" i="1" dirty="0">
                    <a:solidFill>
                      <a:srgbClr val="E0B69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700" i="1" dirty="0">
                    <a:solidFill>
                      <a:srgbClr val="E0B69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bark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dog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,−1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sz="1700"/>
              </a:p>
              <a:p>
                <a:pPr marL="457200" lvl="1" indent="0">
                  <a:buNone/>
                </a:pPr>
                <a:endParaRPr lang="en-HK" sz="1700" dirty="0"/>
              </a:p>
            </p:txBody>
          </p:sp>
        </mc:Choice>
        <mc:Fallback xmlns="">
          <p:sp>
            <p:nvSpPr>
              <p:cNvPr id="35" name="Content Placeholder 3">
                <a:extLst>
                  <a:ext uri="{FF2B5EF4-FFF2-40B4-BE49-F238E27FC236}">
                    <a16:creationId xmlns:a16="http://schemas.microsoft.com/office/drawing/2014/main" id="{0AC343AA-9D90-B64D-A88D-F74F43A12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8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1990A55D-41E8-D244-AAB3-9BE8C634DB59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9653542" y="3865066"/>
            <a:ext cx="480895" cy="386378"/>
          </a:xfrm>
          <a:prstGeom prst="curvedConnector3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07B1C679-DC59-C146-BFAF-681DBF0B6C1E}"/>
              </a:ext>
            </a:extLst>
          </p:cNvPr>
          <p:cNvCxnSpPr>
            <a:cxnSpLocks/>
            <a:stCxn id="23" idx="0"/>
          </p:cNvCxnSpPr>
          <p:nvPr/>
        </p:nvCxnSpPr>
        <p:spPr>
          <a:xfrm rot="16200000" flipV="1">
            <a:off x="10300641" y="3870684"/>
            <a:ext cx="517443" cy="41168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754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Modelling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HK" sz="2400" b="1" dirty="0"/>
                  <a:t>Definition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(Truth)</a:t>
                </a:r>
                <a:endParaRPr lang="en-HK" sz="24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HK" sz="2400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HK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HK" sz="2400" i="1" dirty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i="1" baseline="-25000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HK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HK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HK" sz="2400" i="1" dirty="0">
                          <a:latin typeface="Cambria Math" panose="02040503050406030204" pitchFamily="18" charset="0"/>
                        </a:rPr>
                        <m:t>)⟹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400" i="1" baseline="-25000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HK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HK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HK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HK" sz="2400" dirty="0"/>
              </a:p>
              <a:p>
                <a:pPr marL="0" indent="0" algn="ctr">
                  <a:buNone/>
                </a:pPr>
                <a:endParaRPr lang="en-US" altLang="zh-TW" sz="2400" b="1" dirty="0"/>
              </a:p>
              <a:p>
                <a:pPr marL="0" indent="0" algn="ctr">
                  <a:buNone/>
                </a:pPr>
                <a:r>
                  <a:rPr lang="en-US" altLang="zh-TW" sz="2400" b="1" dirty="0"/>
                  <a:t>Truth-conditional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Function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(Probability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of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Truth)</a:t>
                </a:r>
                <a:endParaRPr lang="en-HK" sz="24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HK" altLang="zh-TW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HK" altLang="zh-TW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HK" altLang="zh-TW" sz="2400" i="1">
                              <a:latin typeface="Cambria Math" panose="02040503050406030204" pitchFamily="18" charset="0"/>
                            </a:rPr>
                            <m:t>⊤</m:t>
                          </m:r>
                        </m:e>
                        <m:e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altLang="zh-TW" sz="24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2400" dirty="0"/>
              </a:p>
              <a:p>
                <a:pPr marL="0" indent="0" algn="ctr">
                  <a:buNone/>
                </a:pPr>
                <a:endParaRPr lang="en-US" altLang="zh-TW" sz="2400" dirty="0"/>
              </a:p>
              <a:p>
                <a:pPr marL="0" indent="0" algn="ctr">
                  <a:buNone/>
                </a:pPr>
                <a:r>
                  <a:rPr lang="en-US" altLang="zh-TW" sz="2400" b="1" dirty="0"/>
                  <a:t>Subset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of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Fuzzy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Sets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(Fuzzy</a:t>
                </a:r>
                <a:r>
                  <a:rPr lang="zh-TW" altLang="en-US" sz="2400" b="1" dirty="0"/>
                  <a:t> </a:t>
                </a:r>
                <a:r>
                  <a:rPr lang="en-US" altLang="zh-TW" sz="2400" b="1" dirty="0"/>
                  <a:t>Logic)</a:t>
                </a:r>
                <a:endParaRPr lang="en-HK" sz="24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TW" altLang="en-US" sz="2400" b="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400" b="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TW" sz="2400" dirty="0"/>
              </a:p>
              <a:p>
                <a:pPr marL="0" indent="0" algn="ctr">
                  <a:buNone/>
                </a:pPr>
                <a:endParaRPr lang="en-HK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872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61775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Infer	</a:t>
                </a:r>
                <a:r>
                  <a:rPr lang="en-US" altLang="zh-TW" sz="1700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700" dirty="0"/>
                  <a:t>:</a:t>
                </a:r>
                <a:br>
                  <a:rPr lang="en-US" altLang="zh-TW" sz="1700" dirty="0"/>
                </a:b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dog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bark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TW" sz="1700" i="1" dirty="0">
                        <a:solidFill>
                          <a:srgbClr val="D98B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br>
                  <a:rPr lang="en-US" altLang="zh-TW" sz="1700" i="1" dirty="0">
                    <a:solidFill>
                      <a:srgbClr val="E0B69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700" i="1" dirty="0">
                    <a:solidFill>
                      <a:srgbClr val="E0B69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bark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dog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,−1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sz="1700"/>
              </a:p>
              <a:p>
                <a:pPr marL="0" indent="0">
                  <a:buNone/>
                </a:pPr>
                <a:r>
                  <a:rPr lang="en-US" altLang="zh-TW" sz="1700" dirty="0"/>
                  <a:t>Maximize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r>
                                  <a:rPr lang="en-HK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bark</m:t>
                                </m:r>
                                <m:r>
                                  <a:rPr lang="en-HK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HK" sz="1700" i="1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sz="1700" dirty="0">
                        <a:latin typeface="Cambria Math" panose="02040503050406030204" pitchFamily="18" charset="0"/>
                      </a:rPr>
                      <m:t>dog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1700" dirty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altLang="zh-TW" sz="1700" dirty="0">
                        <a:latin typeface="Cambria Math" panose="02040503050406030204" pitchFamily="18" charset="0"/>
                      </a:rPr>
                      <m:t>bark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en-HK" sz="1700" i="1">
                    <a:latin typeface="Cambria Math" panose="02040503050406030204" pitchFamily="18" charset="0"/>
                  </a:rPr>
                </a:br>
                <a:r>
                  <a:rPr lang="en-HK" sz="1700" i="1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latin typeface="Cambria Math" panose="02040503050406030204" pitchFamily="18" charset="0"/>
                                  </a:rPr>
                                  <m:t>cat</m:t>
                                </m:r>
                                <m:r>
                                  <a:rPr lang="en-HK" sz="1700" i="1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latin typeface="Cambria Math" panose="02040503050406030204" pitchFamily="18" charset="0"/>
                                  </a:rPr>
                                  <m:t>plan</m:t>
                                </m:r>
                                <m:r>
                                  <a:rPr lang="en-HK" sz="17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HK" sz="1700" dirty="0"/>
                  <a:t>	</a:t>
                </a:r>
                <a14:m>
                  <m:oMath xmlns:m="http://schemas.openxmlformats.org/officeDocument/2006/math">
                    <m:r>
                      <a:rPr lang="en-US" sz="1700" i="1" dirty="0">
                        <a:latin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700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altLang="zh-TW" sz="1700" dirty="0">
                        <a:latin typeface="Cambria Math" panose="02040503050406030204" pitchFamily="18" charset="0"/>
                      </a:rPr>
                      <m:t>cat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TW" sz="1700" dirty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m:rPr>
                        <m:sty m:val="p"/>
                      </m:rPr>
                      <a:rPr lang="en-US" altLang="zh-TW" sz="1700" dirty="0">
                        <a:latin typeface="Cambria Math" panose="02040503050406030204" pitchFamily="18" charset="0"/>
                      </a:rPr>
                      <m:t>plan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HK" sz="1700" dirty="0"/>
              </a:p>
              <a:p>
                <a:pPr marL="457200" lvl="1" indent="0">
                  <a:buNone/>
                </a:pPr>
                <a:r>
                  <a:rPr lang="en-HK" sz="1700" dirty="0"/>
                  <a:t>where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b="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b="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b="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b="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700"/>
              </a:p>
              <a:p>
                <a:pPr marL="457200" lvl="1" indent="0">
                  <a:buNone/>
                </a:pPr>
                <a:endParaRPr lang="en-HK" sz="17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1781568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Infer	</a:t>
                </a:r>
                <a:r>
                  <a:rPr lang="en-US" altLang="zh-TW" sz="1700" dirty="0">
                    <a:ea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700" dirty="0"/>
                  <a:t>:</a:t>
                </a:r>
                <a:br>
                  <a:rPr lang="en-US" altLang="zh-TW" sz="1700" dirty="0"/>
                </a:b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dog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bark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TW" sz="1700" i="1" dirty="0">
                        <a:solidFill>
                          <a:srgbClr val="D98B0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1700" i="1" dirty="0">
                            <a:solidFill>
                              <a:srgbClr val="D98B0C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br>
                  <a:rPr lang="en-US" altLang="zh-TW" sz="1700" i="1" dirty="0">
                    <a:solidFill>
                      <a:srgbClr val="E0B69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700" i="1" dirty="0">
                    <a:solidFill>
                      <a:srgbClr val="E0B69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bark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1700" dirty="0">
                                <a:latin typeface="Cambria Math" panose="02040503050406030204" pitchFamily="18" charset="0"/>
                              </a:rPr>
                              <m:t>dog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,−1</m:t>
                            </m:r>
                          </m:e>
                        </m:d>
                      </m:sup>
                    </m:sSup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sz="1700"/>
              </a:p>
              <a:p>
                <a:pPr marL="0" indent="0">
                  <a:buNone/>
                </a:pPr>
                <a:r>
                  <a:rPr lang="en-US" altLang="zh-TW" sz="1700" dirty="0"/>
                  <a:t>Maximize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r>
                                  <a:rPr lang="en-HK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bark</m:t>
                                </m:r>
                                <m:r>
                                  <a:rPr lang="en-HK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HK" sz="1700" i="1">
                    <a:latin typeface="Cambria Math" panose="02040503050406030204" pitchFamily="18" charset="0"/>
                  </a:rPr>
                </a:br>
                <a:r>
                  <a:rPr lang="en-HK" sz="1700" i="1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latin typeface="Cambria Math" panose="02040503050406030204" pitchFamily="18" charset="0"/>
                                  </a:rPr>
                                  <m:t>cat</m:t>
                                </m:r>
                                <m:r>
                                  <a:rPr lang="en-HK" sz="1700" i="1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latin typeface="Cambria Math" panose="02040503050406030204" pitchFamily="18" charset="0"/>
                                  </a:rPr>
                                  <m:t>plan</m:t>
                                </m:r>
                                <m:r>
                                  <a:rPr lang="en-HK" sz="17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HK" sz="1700" dirty="0"/>
              </a:p>
              <a:p>
                <a:pPr marL="457200" lvl="1" indent="0">
                  <a:buNone/>
                </a:pPr>
                <a:r>
                  <a:rPr lang="en-HK" sz="1700" dirty="0"/>
                  <a:t>where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b="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b="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b="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b="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b="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7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700"/>
              </a:p>
              <a:p>
                <a:pPr marL="457200" lvl="1" indent="0">
                  <a:buNone/>
                </a:pPr>
                <a:endParaRPr lang="en-HK" sz="17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FD53C-2C41-114C-BC51-CA99111D5BB3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038E94-6EE7-314E-B028-76644304DA36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D2B0A3C-1EED-9946-AC66-3D6BC3C24738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FAA11B-0E58-414F-8954-6E1CF02E3763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031565-1ECC-2B46-8997-5CDDA0741CF0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031565-1ECC-2B46-8997-5CDDA0741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/>
              <p:nvPr/>
            </p:nvSpPr>
            <p:spPr>
              <a:xfrm>
                <a:off x="8831719" y="2127157"/>
                <a:ext cx="1493935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19" y="2127157"/>
                <a:ext cx="1493935" cy="35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0E8165A-A92D-AA45-BEB1-D9FC1F6CD551}"/>
              </a:ext>
            </a:extLst>
          </p:cNvPr>
          <p:cNvGrpSpPr/>
          <p:nvPr/>
        </p:nvGrpSpPr>
        <p:grpSpPr>
          <a:xfrm>
            <a:off x="8763990" y="2306194"/>
            <a:ext cx="2933205" cy="2054431"/>
            <a:chOff x="8763990" y="2306194"/>
            <a:chExt cx="2933205" cy="205443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F1B3A3-14B5-334D-B733-3285FE290E8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A110377-ECB9-8A47-B08D-94480249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7248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every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Maximize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r>
                                  <a:rPr lang="en-HK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bark</m:t>
                                </m:r>
                                <m:r>
                                  <a:rPr lang="en-HK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17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</a:t>
                </a:r>
                <a:br>
                  <a:rPr lang="en-US" sz="17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sz="17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solidFill>
                                      <a:srgbClr val="D98B0C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cat</m:t>
                                </m:r>
                                <m:r>
                                  <a:rPr lang="en-HK" sz="1700" i="1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solidFill>
                                  <a:srgbClr val="D98B0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1700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HK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HK" sz="17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b>
                            </m:sSub>
                          </m:sub>
                        </m:sSub>
                      </m:e>
                    </m:func>
                    <m:d>
                      <m:dPr>
                        <m:begChr m:val="["/>
                        <m:endChr m:val="]"/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HK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plan</m:t>
                                </m:r>
                                <m:r>
                                  <a:rPr lang="en-HK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7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HK" sz="17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br>
                  <a:rPr lang="en-US" sz="1700" i="1">
                    <a:latin typeface="Cambria Math" panose="02040503050406030204" pitchFamily="18" charset="0"/>
                  </a:rPr>
                </a:br>
                <a:r>
                  <a:rPr lang="en-US" sz="1700" i="1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HK" sz="17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 b="0" i="0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bark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b="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700" b="0" i="0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dog</m:t>
                                </m:r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bark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700" b="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b="0" i="0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dog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700" b="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700" b="1" dirty="0"/>
                  <a:t> </a:t>
                </a:r>
                <a:br>
                  <a:rPr lang="en-US" altLang="zh-TW" sz="1700" b="0" dirty="0"/>
                </a:br>
                <a:r>
                  <a:rPr lang="en-US" altLang="zh-TW" sz="1700" b="0" dirty="0"/>
                  <a:t>		</a:t>
                </a:r>
                <a14:m>
                  <m:oMath xmlns:m="http://schemas.openxmlformats.org/officeDocument/2006/math">
                    <m:r>
                      <a:rPr lang="en-US" altLang="zh-TW" sz="1700" b="0" i="0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sz="1700" b="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bark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cat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bark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cat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,0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1700" b="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17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r>
                      <a:rPr lang="en-US" altLang="zh-TW" sz="1700" dirty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b="0" i="0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plan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chemeClr val="accent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700" b="0" i="0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dog</m:t>
                                        </m:r>
                                        <m:r>
                                          <a:rPr lang="en-US" altLang="zh-TW" sz="1700" i="1" dirty="0">
                                            <a:solidFill>
                                              <a:srgbClr val="9D6BE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,0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chemeClr val="accent2">
                                                    <a:lumMod val="7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b="0" i="0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plan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chemeClr val="accent2">
                                                        <a:lumMod val="7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,1,1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altLang="zh-TW" sz="1700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TW" sz="1700" i="1" dirty="0">
                                                <a:solidFill>
                                                  <a:srgbClr val="9D6BE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TW" sz="1700" b="0" i="0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dog</m:t>
                                                </m:r>
                                                <m:r>
                                                  <a:rPr lang="en-US" altLang="zh-TW" sz="1700" i="1" dirty="0">
                                                    <a:solidFill>
                                                      <a:srgbClr val="9D6BE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,0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  <m:sub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e>
                    </m:func>
                  </m:oMath>
                </a14:m>
                <a:endParaRPr lang="en-HK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where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rgbClr val="9D6BE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rgbClr val="9D6BE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rgbClr val="9D6BE1"/>
                                    </a:solidFill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700" i="1" dirty="0">
                    <a:solidFill>
                      <a:srgbClr val="9D6BE1"/>
                    </a:solidFill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d>
                          <m:d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7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i="1" dirty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TW" sz="1700" i="1" dirty="0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TW" sz="17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700" i="1" dirty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700" i="1" dirty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zh-TW" sz="17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AEF63-8A45-3C47-87AD-EFBA36CC5FE5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3B85038-A435-AD40-BC5E-E25FAE653BB4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2E6884-1878-4649-9E83-C2466C7090B2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1E764C-ECD1-8C4B-BCEF-894915C75E52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F661D3-9A82-2448-8118-7D1B4A00D811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7C936-324D-6448-AB29-3828837697A3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7C936-324D-6448-AB29-382883769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B6EF3C-C135-C54A-A087-ED08226122FA}"/>
                  </a:ext>
                </a:extLst>
              </p:cNvPr>
              <p:cNvSpPr txBox="1"/>
              <p:nvPr/>
            </p:nvSpPr>
            <p:spPr>
              <a:xfrm>
                <a:off x="11364264" y="2146087"/>
                <a:ext cx="803618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cat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7B6EF3C-C135-C54A-A087-ED082261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264" y="2146087"/>
                <a:ext cx="803618" cy="35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DE20593-828A-9347-AF96-405C5300B5C0}"/>
              </a:ext>
            </a:extLst>
          </p:cNvPr>
          <p:cNvGrpSpPr/>
          <p:nvPr/>
        </p:nvGrpSpPr>
        <p:grpSpPr>
          <a:xfrm rot="15472097">
            <a:off x="9351690" y="2667637"/>
            <a:ext cx="2933205" cy="2054431"/>
            <a:chOff x="8763990" y="2306194"/>
            <a:chExt cx="2933205" cy="205443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E36A62A-FA9E-084C-80DE-C443B78566F6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1DA582-62DE-DB46-9969-287B796444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84B600-5D6A-FE47-8B70-EB103E1724C3}"/>
                  </a:ext>
                </a:extLst>
              </p:cNvPr>
              <p:cNvSpPr txBox="1"/>
              <p:nvPr/>
            </p:nvSpPr>
            <p:spPr>
              <a:xfrm>
                <a:off x="10245905" y="1989397"/>
                <a:ext cx="906210" cy="403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plan</m:t>
                              </m:r>
                              <m:r>
                                <a:rPr lang="en-HK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84B600-5D6A-FE47-8B70-EB103E172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905" y="1989397"/>
                <a:ext cx="906210" cy="403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2282348-46E4-6C40-B27F-E17925B9770E}"/>
              </a:ext>
            </a:extLst>
          </p:cNvPr>
          <p:cNvGrpSpPr/>
          <p:nvPr/>
        </p:nvGrpSpPr>
        <p:grpSpPr>
          <a:xfrm rot="5839440">
            <a:off x="8448116" y="2506973"/>
            <a:ext cx="2933205" cy="2054431"/>
            <a:chOff x="8763990" y="2306194"/>
            <a:chExt cx="2933205" cy="205443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A1CBE2-CDB9-3449-96BB-8D27066A4D2C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05E88A4-2763-114D-96FB-24590D3ED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5EBA7B-3920-6B4F-858A-F6B8B541DA60}"/>
              </a:ext>
            </a:extLst>
          </p:cNvPr>
          <p:cNvGrpSpPr/>
          <p:nvPr/>
        </p:nvGrpSpPr>
        <p:grpSpPr>
          <a:xfrm rot="18842586">
            <a:off x="8675530" y="2721151"/>
            <a:ext cx="2933205" cy="2054431"/>
            <a:chOff x="8763990" y="2306194"/>
            <a:chExt cx="2933205" cy="2054431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CBA5729-897F-F540-BC10-DBAB16C824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B5F28BF-7BED-4B42-B614-31CC3B0ACA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2423DB-02A6-A44D-BFD7-C3CC64CD3DDF}"/>
                  </a:ext>
                </a:extLst>
              </p:cNvPr>
              <p:cNvSpPr txBox="1"/>
              <p:nvPr/>
            </p:nvSpPr>
            <p:spPr>
              <a:xfrm>
                <a:off x="11212790" y="3082602"/>
                <a:ext cx="942630" cy="396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K" sz="1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 b="0" i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HK" sz="16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6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2423DB-02A6-A44D-BFD7-C3CC64CD3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2790" y="3082602"/>
                <a:ext cx="942630" cy="3966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3E1AAF-3614-194A-98AD-CEA5C6167F76}"/>
                  </a:ext>
                </a:extLst>
              </p:cNvPr>
              <p:cNvSpPr txBox="1"/>
              <p:nvPr/>
            </p:nvSpPr>
            <p:spPr>
              <a:xfrm>
                <a:off x="11268380" y="4207071"/>
                <a:ext cx="851708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3E1AAF-3614-194A-98AD-CEA5C6167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8380" y="4207071"/>
                <a:ext cx="851708" cy="3552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3EA40B5-958F-C845-A8AA-F6F5AB7B0337}"/>
              </a:ext>
            </a:extLst>
          </p:cNvPr>
          <p:cNvGrpSpPr/>
          <p:nvPr/>
        </p:nvGrpSpPr>
        <p:grpSpPr>
          <a:xfrm rot="19247880">
            <a:off x="8598713" y="3179855"/>
            <a:ext cx="2933205" cy="2054431"/>
            <a:chOff x="8763990" y="2306194"/>
            <a:chExt cx="2933205" cy="205443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4E9F96C-1BB0-204A-AA58-8B545B2F6D1F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8EA415C-36AA-594F-9FD0-F9CCE927B8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5415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ED3C-667D-3046-BD05-F141F8C0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DC9DC-BBF4-9B45-B197-79FDA1F4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4E9251-9C5E-9245-B517-EB23DA9B741B}"/>
              </a:ext>
            </a:extLst>
          </p:cNvPr>
          <p:cNvCxnSpPr>
            <a:cxnSpLocks/>
          </p:cNvCxnSpPr>
          <p:nvPr/>
        </p:nvCxnSpPr>
        <p:spPr>
          <a:xfrm flipV="1">
            <a:off x="8729051" y="2398028"/>
            <a:ext cx="0" cy="3277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75C907-57A0-7D45-9FE9-CEC7EB426838}"/>
              </a:ext>
            </a:extLst>
          </p:cNvPr>
          <p:cNvCxnSpPr>
            <a:cxnSpLocks/>
          </p:cNvCxnSpPr>
          <p:nvPr/>
        </p:nvCxnSpPr>
        <p:spPr>
          <a:xfrm>
            <a:off x="6960302" y="4255593"/>
            <a:ext cx="35374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4C29D53-DF75-6D44-AD4F-2CB7C3A0DAC2}"/>
              </a:ext>
            </a:extLst>
          </p:cNvPr>
          <p:cNvSpPr/>
          <p:nvPr/>
        </p:nvSpPr>
        <p:spPr>
          <a:xfrm>
            <a:off x="8177991" y="2410139"/>
            <a:ext cx="2034691" cy="2034691"/>
          </a:xfrm>
          <a:prstGeom prst="ellipse">
            <a:avLst/>
          </a:prstGeom>
          <a:gradFill flip="none" rotWithShape="1">
            <a:gsLst>
              <a:gs pos="0">
                <a:srgbClr val="EBA466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47141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EBC4CB-5284-4D46-8254-1017A591FB35}"/>
                  </a:ext>
                </a:extLst>
              </p:cNvPr>
              <p:cNvSpPr txBox="1"/>
              <p:nvPr/>
            </p:nvSpPr>
            <p:spPr>
              <a:xfrm>
                <a:off x="9453430" y="2170795"/>
                <a:ext cx="2562368" cy="34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400" b="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TW" sz="14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400" b="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1400" b="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1400" b="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EBC4CB-5284-4D46-8254-1017A591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430" y="2170795"/>
                <a:ext cx="2562368" cy="346057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3">
                <a:extLst>
                  <a:ext uri="{FF2B5EF4-FFF2-40B4-BE49-F238E27FC236}">
                    <a16:creationId xmlns:a16="http://schemas.microsoft.com/office/drawing/2014/main" id="{A41275F2-5441-904C-84F9-3F3CF1F860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85615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1800" dirty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e>
                                  <m: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i="1" dirty="0">
                                      <a:solidFill>
                                        <a:srgbClr val="9D6BE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r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800" i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TW" sz="18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18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TW" sz="18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TW" sz="1800" i="1" dirty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1800" i="1" dirty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zh-TW" sz="1800" i="1" dirty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1800" b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1800" b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TW" sz="1800" b="1" dirty="0"/>
                  <a:t>Probabilistic Encoder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altLang="zh-TW" sz="1800" b="1" dirty="0"/>
              </a:p>
              <a:p>
                <a:pPr marL="0" indent="0" algn="ctr">
                  <a:buNone/>
                </a:pPr>
                <a:endParaRPr lang="en-US" altLang="zh-TW" sz="1800" b="1" dirty="0"/>
              </a:p>
              <a:p>
                <a:pPr marL="0" indent="0" algn="ctr">
                  <a:buNone/>
                </a:pPr>
                <a:r>
                  <a:rPr lang="en-US" altLang="zh-TW" sz="1800" b="1" dirty="0"/>
                  <a:t>Probabilistic Decoder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800" b="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2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800" b="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b="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1800" b="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TW" alt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/>
              </a:p>
              <a:p>
                <a:pPr marL="0" indent="0" algn="ctr">
                  <a:buNone/>
                </a:pPr>
                <a:endParaRPr lang="en-US" sz="120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1800" b="1" dirty="0"/>
              </a:p>
              <a:p>
                <a:pPr marL="0" indent="0" algn="ctr">
                  <a:buNone/>
                </a:pPr>
                <a:endParaRPr lang="en-US" altLang="zh-TW" sz="1800" dirty="0"/>
              </a:p>
              <a:p>
                <a:pPr marL="0" indent="0" algn="ctr">
                  <a:buNone/>
                </a:pPr>
                <a:endParaRPr lang="en-US" altLang="zh-TW" sz="18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1800" dirty="0"/>
              </a:p>
            </p:txBody>
          </p:sp>
        </mc:Choice>
        <mc:Fallback xmlns="">
          <p:sp>
            <p:nvSpPr>
              <p:cNvPr id="17" name="Content Placeholder 3">
                <a:extLst>
                  <a:ext uri="{FF2B5EF4-FFF2-40B4-BE49-F238E27FC236}">
                    <a16:creationId xmlns:a16="http://schemas.microsoft.com/office/drawing/2014/main" id="{A41275F2-5441-904C-84F9-3F3CF1F8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856159" cy="4351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Graphic 97">
            <a:extLst>
              <a:ext uri="{FF2B5EF4-FFF2-40B4-BE49-F238E27FC236}">
                <a16:creationId xmlns:a16="http://schemas.microsoft.com/office/drawing/2014/main" id="{398794CF-D704-FE4A-A7C3-FAD715F23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4038" y="5441830"/>
            <a:ext cx="4272038" cy="571128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37094A05-4390-5445-A9D1-727428AC9DFE}"/>
              </a:ext>
            </a:extLst>
          </p:cNvPr>
          <p:cNvSpPr/>
          <p:nvPr/>
        </p:nvSpPr>
        <p:spPr>
          <a:xfrm>
            <a:off x="6768894" y="5225668"/>
            <a:ext cx="265452" cy="265452"/>
          </a:xfrm>
          <a:prstGeom prst="ellipse">
            <a:avLst/>
          </a:prstGeom>
          <a:solidFill>
            <a:srgbClr val="EBA4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893B695-B6D4-6140-BD40-23F0042159CA}"/>
              </a:ext>
            </a:extLst>
          </p:cNvPr>
          <p:cNvSpPr/>
          <p:nvPr/>
        </p:nvSpPr>
        <p:spPr>
          <a:xfrm>
            <a:off x="7790116" y="5225668"/>
            <a:ext cx="265452" cy="265452"/>
          </a:xfrm>
          <a:prstGeom prst="ellipse">
            <a:avLst/>
          </a:prstGeom>
          <a:solidFill>
            <a:srgbClr val="EBA4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5499AD8-C02A-5440-94D8-DCBDCDB740AD}"/>
              </a:ext>
            </a:extLst>
          </p:cNvPr>
          <p:cNvSpPr/>
          <p:nvPr/>
        </p:nvSpPr>
        <p:spPr>
          <a:xfrm>
            <a:off x="8820800" y="5225668"/>
            <a:ext cx="265452" cy="265452"/>
          </a:xfrm>
          <a:prstGeom prst="ellipse">
            <a:avLst/>
          </a:prstGeom>
          <a:solidFill>
            <a:srgbClr val="EBA4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6158181-632B-F44D-AE8B-05C5F38BD17A}"/>
              </a:ext>
            </a:extLst>
          </p:cNvPr>
          <p:cNvSpPr/>
          <p:nvPr/>
        </p:nvSpPr>
        <p:spPr>
          <a:xfrm>
            <a:off x="9851484" y="5225668"/>
            <a:ext cx="265452" cy="265452"/>
          </a:xfrm>
          <a:prstGeom prst="ellipse">
            <a:avLst/>
          </a:prstGeom>
          <a:solidFill>
            <a:srgbClr val="EBA4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7E1D63D-92E2-304C-BCD5-082B6625522A}"/>
              </a:ext>
            </a:extLst>
          </p:cNvPr>
          <p:cNvSpPr/>
          <p:nvPr/>
        </p:nvSpPr>
        <p:spPr>
          <a:xfrm>
            <a:off x="10869810" y="5225668"/>
            <a:ext cx="265452" cy="265452"/>
          </a:xfrm>
          <a:prstGeom prst="ellipse">
            <a:avLst/>
          </a:prstGeom>
          <a:solidFill>
            <a:srgbClr val="EBA4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B5DAA-9822-7440-9046-9796024E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9138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ED3C-667D-3046-BD05-F141F8C0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Inference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ADC9DC-BBF4-9B45-B197-79FDA1F4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7E3C235-A057-2446-B878-9D5341C85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182" y="2658419"/>
            <a:ext cx="4489825" cy="6702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24E9251-9C5E-9245-B517-EB23DA9B741B}"/>
              </a:ext>
            </a:extLst>
          </p:cNvPr>
          <p:cNvCxnSpPr>
            <a:cxnSpLocks/>
          </p:cNvCxnSpPr>
          <p:nvPr/>
        </p:nvCxnSpPr>
        <p:spPr>
          <a:xfrm flipV="1">
            <a:off x="8729051" y="2398028"/>
            <a:ext cx="0" cy="32776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75C907-57A0-7D45-9FE9-CEC7EB426838}"/>
              </a:ext>
            </a:extLst>
          </p:cNvPr>
          <p:cNvCxnSpPr>
            <a:cxnSpLocks/>
          </p:cNvCxnSpPr>
          <p:nvPr/>
        </p:nvCxnSpPr>
        <p:spPr>
          <a:xfrm>
            <a:off x="6960302" y="4255593"/>
            <a:ext cx="353749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4C29D53-DF75-6D44-AD4F-2CB7C3A0DAC2}"/>
              </a:ext>
            </a:extLst>
          </p:cNvPr>
          <p:cNvSpPr/>
          <p:nvPr/>
        </p:nvSpPr>
        <p:spPr>
          <a:xfrm>
            <a:off x="8177991" y="2410139"/>
            <a:ext cx="2034691" cy="2034691"/>
          </a:xfrm>
          <a:prstGeom prst="ellipse">
            <a:avLst/>
          </a:prstGeom>
          <a:gradFill flip="none" rotWithShape="1">
            <a:gsLst>
              <a:gs pos="0">
                <a:srgbClr val="EBA466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47141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EBC4CB-5284-4D46-8254-1017A591FB35}"/>
                  </a:ext>
                </a:extLst>
              </p:cNvPr>
              <p:cNvSpPr txBox="1"/>
              <p:nvPr/>
            </p:nvSpPr>
            <p:spPr>
              <a:xfrm>
                <a:off x="9453430" y="2170795"/>
                <a:ext cx="2562368" cy="346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b="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400" b="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TW" sz="1400" b="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1400" b="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1400" b="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i="1" dirty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TW" sz="1400" b="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TW" sz="1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TW" sz="1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EBC4CB-5284-4D46-8254-1017A591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430" y="2170795"/>
                <a:ext cx="2562368" cy="346057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3">
                <a:extLst>
                  <a:ext uri="{FF2B5EF4-FFF2-40B4-BE49-F238E27FC236}">
                    <a16:creationId xmlns:a16="http://schemas.microsoft.com/office/drawing/2014/main" id="{A41275F2-5441-904C-84F9-3F3CF1F860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257795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zh-TW" sz="1800" b="1" dirty="0"/>
                  <a:t>Probabilistic Encoder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altLang="zh-TW" sz="1800" b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18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18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1800" dirty="0"/>
              </a:p>
              <a:p>
                <a:pPr marL="0" indent="0" algn="ctr">
                  <a:buNone/>
                </a:pPr>
                <a:r>
                  <a:rPr lang="en-US" altLang="zh-TW" sz="1800" b="1" dirty="0"/>
                  <a:t>Probabilistic Decoder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1800" b="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altLang="zh-TW" sz="1800" b="1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altLang="zh-TW" sz="1800" dirty="0"/>
              </a:p>
            </p:txBody>
          </p:sp>
        </mc:Choice>
        <mc:Fallback xmlns="">
          <p:sp>
            <p:nvSpPr>
              <p:cNvPr id="17" name="Content Placeholder 3">
                <a:extLst>
                  <a:ext uri="{FF2B5EF4-FFF2-40B4-BE49-F238E27FC236}">
                    <a16:creationId xmlns:a16="http://schemas.microsoft.com/office/drawing/2014/main" id="{A41275F2-5441-904C-84F9-3F3CF1F8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257795" cy="4351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>
            <a:extLst>
              <a:ext uri="{FF2B5EF4-FFF2-40B4-BE49-F238E27FC236}">
                <a16:creationId xmlns:a16="http://schemas.microsoft.com/office/drawing/2014/main" id="{63B88019-C1B6-F94C-8C90-7795838047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4981" y="4883060"/>
            <a:ext cx="4272038" cy="57112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D4449-C2DD-0545-B628-62D82417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</p:spTree>
    <p:extLst>
      <p:ext uri="{BB962C8B-B14F-4D97-AF65-F5344CB8AC3E}">
        <p14:creationId xmlns:p14="http://schemas.microsoft.com/office/powerpoint/2010/main" val="21275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phic 51">
            <a:extLst>
              <a:ext uri="{FF2B5EF4-FFF2-40B4-BE49-F238E27FC236}">
                <a16:creationId xmlns:a16="http://schemas.microsoft.com/office/drawing/2014/main" id="{FB4D3627-D708-FD4A-A27D-28160737E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0000" y="1859634"/>
            <a:ext cx="6458614" cy="4106139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B7E4F9C-2FBA-A249-9F80-42E86BD1E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4840" y="5474583"/>
            <a:ext cx="1782178" cy="499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DE5278-A804-FE45-92FB-AA2863B0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Inference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18B243-A8AC-4443-8D9A-067299D31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5031" y="2002114"/>
            <a:ext cx="2869447" cy="2608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70940-6D78-6245-B853-C0F6978F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F88BB-4F3B-2945-96B5-9C854823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1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97F34ABF-71D0-D94E-8BCA-1CD56CE95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0000" y="1859634"/>
            <a:ext cx="6458614" cy="410613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618ABDA-3E26-AD42-ADB9-1D8ECA07C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0353" y="3141402"/>
            <a:ext cx="1368713" cy="7128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F6404E5-9735-2C4A-876D-7CDEC3B31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7822" y="3141402"/>
            <a:ext cx="1368713" cy="71287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E92A018-CCD4-9741-8BD7-A8507E84FC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9757" y="2499818"/>
            <a:ext cx="1753664" cy="199604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89B0C6F-362C-6645-8CA2-CB057FA1CC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7760" y="2499818"/>
            <a:ext cx="1753664" cy="199604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FDED7CD-6A61-E64B-9521-6D3C9B4BC3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54840" y="5474583"/>
            <a:ext cx="1782178" cy="499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67F4B-556B-B140-A561-FC051C48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FDS at Scale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46CAD-DBEB-0C47-9D0B-632571F6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13F96-1B45-EA42-8546-89797E00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6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97F34ABF-71D0-D94E-8BCA-1CD56CE95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0000" y="1859634"/>
            <a:ext cx="6458614" cy="410613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618ABDA-3E26-AD42-ADB9-1D8ECA07C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0353" y="3141402"/>
            <a:ext cx="1368713" cy="7128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F6404E5-9735-2C4A-876D-7CDEC3B31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77822" y="3141402"/>
            <a:ext cx="1368713" cy="71287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E92A018-CCD4-9741-8BD7-A8507E84FCF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-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9757" y="2499818"/>
            <a:ext cx="1753664" cy="199604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89B0C6F-362C-6645-8CA2-CB057FA1CC9B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-100000" contrast="-4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7760" y="2499818"/>
            <a:ext cx="1753664" cy="19960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B6BE03-3F47-2E48-8FE5-864D38D14D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17769" y="1859634"/>
            <a:ext cx="3963564" cy="432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47B5687-24FD-704D-8AB7-0445B368F2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54840" y="5474583"/>
            <a:ext cx="1782178" cy="499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0CED9-1D59-3D4D-8892-DA90E3C44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FDS at Scale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3EC58-9758-7D4B-9B85-60B9C11F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9836A-1899-5E45-9813-5C233954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5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C4B9-B85A-5440-9CF5-388FCCE1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FDS at Scale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F111D8A-1F70-E04B-9A51-23CC29CDE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0000" y="1859634"/>
            <a:ext cx="6458614" cy="410613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F6404E5-9735-2C4A-876D-7CDEC3B31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8700" y="3139775"/>
            <a:ext cx="1366976" cy="71196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5EF7903-5763-E541-80D2-7B8FE9B66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99439" y="1865117"/>
            <a:ext cx="3873098" cy="431451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E9F3D3E0-D91E-3343-B9D0-A18292BC2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95777" y="2493482"/>
            <a:ext cx="1751438" cy="199350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889B2B4-ABF0-7D40-8E89-4AF4086C1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0353" y="3141402"/>
            <a:ext cx="1368713" cy="71287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7243F9-1939-6649-A866-191F34C8B384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-100000" contrast="-40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87760" y="2499818"/>
            <a:ext cx="1753664" cy="19960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23000-DB32-E44C-8024-21D28A2F3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7C9BD-DFCD-1E45-A7BF-BDB416DA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3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Modelling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3242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TW" sz="2000" b="1" dirty="0"/>
                  <a:t>FDS</a:t>
                </a:r>
                <a:r>
                  <a:rPr lang="zh-TW" altLang="en-US" sz="2000" b="1" dirty="0"/>
                  <a:t> </a:t>
                </a:r>
                <a:r>
                  <a:rPr lang="en-HK" sz="2000" b="1" dirty="0"/>
                  <a:t>Definition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of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Hypernymy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(L1)</a:t>
                </a:r>
                <a:endParaRPr lang="en-HK" sz="20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≤1:</m:t>
                      </m:r>
                    </m:oMath>
                  </m:oMathPara>
                </a14:m>
                <a:endParaRPr lang="en-HK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a:rPr lang="zh-TW" altLang="en-US" sz="2000" b="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dirty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3242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1FD1BAF-BD73-DC40-B6A9-99D1F190DFA7}"/>
              </a:ext>
            </a:extLst>
          </p:cNvPr>
          <p:cNvGrpSpPr/>
          <p:nvPr/>
        </p:nvGrpSpPr>
        <p:grpSpPr>
          <a:xfrm>
            <a:off x="7942199" y="2807450"/>
            <a:ext cx="3515327" cy="3492256"/>
            <a:chOff x="6758019" y="3208814"/>
            <a:chExt cx="2490780" cy="2474433"/>
          </a:xfrm>
        </p:grpSpPr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81E8E57-D8C0-624C-AC88-DE67F98CD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318" y="3208814"/>
              <a:ext cx="0" cy="247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2106252-2D0E-9548-B534-4AF6371E9124}"/>
                </a:ext>
              </a:extLst>
            </p:cNvPr>
            <p:cNvCxnSpPr>
              <a:cxnSpLocks/>
            </p:cNvCxnSpPr>
            <p:nvPr/>
          </p:nvCxnSpPr>
          <p:spPr>
            <a:xfrm>
              <a:off x="6834003" y="4446124"/>
              <a:ext cx="24147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72085EF-9A26-B948-9C86-3176E0FAAFB6}"/>
                </a:ext>
              </a:extLst>
            </p:cNvPr>
            <p:cNvGrpSpPr/>
            <p:nvPr/>
          </p:nvGrpSpPr>
          <p:grpSpPr>
            <a:xfrm>
              <a:off x="6819639" y="4451983"/>
              <a:ext cx="1694824" cy="1187062"/>
              <a:chOff x="8997277" y="3670179"/>
              <a:chExt cx="1694824" cy="1187062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2CF6A1E-63F8-6B42-80A4-C8579E707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277" y="3670179"/>
                <a:ext cx="1694824" cy="1187062"/>
              </a:xfrm>
              <a:prstGeom prst="line">
                <a:avLst/>
              </a:prstGeom>
              <a:ln w="12700">
                <a:solidFill>
                  <a:srgbClr val="F5A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9FFA7616-33E4-4248-B3E3-F7AF4FA457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7410" y="3780845"/>
                <a:ext cx="139603" cy="188464"/>
              </a:xfrm>
              <a:prstGeom prst="straightConnector1">
                <a:avLst/>
              </a:prstGeom>
              <a:ln w="12700">
                <a:solidFill>
                  <a:srgbClr val="F5AEB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264FD50-2F0D-AA4E-A2ED-418C200871E1}"/>
                </a:ext>
              </a:extLst>
            </p:cNvPr>
            <p:cNvGrpSpPr/>
            <p:nvPr/>
          </p:nvGrpSpPr>
          <p:grpSpPr>
            <a:xfrm rot="20067736">
              <a:off x="6758019" y="4799271"/>
              <a:ext cx="2197430" cy="759496"/>
              <a:chOff x="8532852" y="3601032"/>
              <a:chExt cx="2197430" cy="759496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85C737E-B1B1-6644-B16A-50D4A3A037E6}"/>
                  </a:ext>
                </a:extLst>
              </p:cNvPr>
              <p:cNvCxnSpPr>
                <a:cxnSpLocks/>
              </p:cNvCxnSpPr>
              <p:nvPr/>
            </p:nvCxnSpPr>
            <p:spPr>
              <a:xfrm rot="1532264">
                <a:off x="8532852" y="3993994"/>
                <a:ext cx="2197430" cy="366534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A976D3A-67B7-4E41-A261-0ED73A7C4B31}"/>
                  </a:ext>
                </a:extLst>
              </p:cNvPr>
              <p:cNvCxnSpPr>
                <a:cxnSpLocks/>
              </p:cNvCxnSpPr>
              <p:nvPr/>
            </p:nvCxnSpPr>
            <p:spPr>
              <a:xfrm rot="1532264" flipH="1">
                <a:off x="8744536" y="3601032"/>
                <a:ext cx="44717" cy="23023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95F8CBB-82F1-7E41-BB53-3BC3163D56D2}"/>
              </a:ext>
            </a:extLst>
          </p:cNvPr>
          <p:cNvCxnSpPr>
            <a:cxnSpLocks/>
          </p:cNvCxnSpPr>
          <p:nvPr/>
        </p:nvCxnSpPr>
        <p:spPr>
          <a:xfrm flipV="1">
            <a:off x="9813587" y="4326680"/>
            <a:ext cx="1334063" cy="1584188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6BAF52A-69A1-7042-9886-545585F426FD}"/>
              </a:ext>
            </a:extLst>
          </p:cNvPr>
          <p:cNvCxnSpPr>
            <a:cxnSpLocks/>
          </p:cNvCxnSpPr>
          <p:nvPr/>
        </p:nvCxnSpPr>
        <p:spPr>
          <a:xfrm rot="16901535" flipH="1">
            <a:off x="9913002" y="5832897"/>
            <a:ext cx="197027" cy="265986"/>
          </a:xfrm>
          <a:prstGeom prst="straightConnector1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666F24-7CFC-D443-B42A-76F888FD15DD}"/>
              </a:ext>
            </a:extLst>
          </p:cNvPr>
          <p:cNvGrpSpPr/>
          <p:nvPr/>
        </p:nvGrpSpPr>
        <p:grpSpPr>
          <a:xfrm rot="727131">
            <a:off x="9853687" y="4998256"/>
            <a:ext cx="1138827" cy="1207971"/>
            <a:chOff x="8945402" y="4669572"/>
            <a:chExt cx="1138827" cy="120797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323E8D7-B113-5147-A9C4-DC141C836D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5402" y="4669572"/>
              <a:ext cx="1138827" cy="1073182"/>
            </a:xfrm>
            <a:prstGeom prst="line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18E3EFF-8DDB-794A-BF86-3C80DA6913FE}"/>
                </a:ext>
              </a:extLst>
            </p:cNvPr>
            <p:cNvCxnSpPr>
              <a:cxnSpLocks/>
            </p:cNvCxnSpPr>
            <p:nvPr/>
          </p:nvCxnSpPr>
          <p:spPr>
            <a:xfrm rot="16901535" flipH="1">
              <a:off x="9044818" y="5646037"/>
              <a:ext cx="197027" cy="265986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D305A9E-F759-1542-8EAA-33AC8B55FD86}"/>
              </a:ext>
            </a:extLst>
          </p:cNvPr>
          <p:cNvCxnSpPr>
            <a:cxnSpLocks/>
          </p:cNvCxnSpPr>
          <p:nvPr/>
        </p:nvCxnSpPr>
        <p:spPr>
          <a:xfrm flipH="1">
            <a:off x="8063291" y="2638853"/>
            <a:ext cx="1599305" cy="2438315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0A5F469-E434-0C44-889A-8A541047FBC1}"/>
              </a:ext>
            </a:extLst>
          </p:cNvPr>
          <p:cNvCxnSpPr>
            <a:cxnSpLocks/>
          </p:cNvCxnSpPr>
          <p:nvPr/>
        </p:nvCxnSpPr>
        <p:spPr>
          <a:xfrm flipH="1" flipV="1">
            <a:off x="9184662" y="2776263"/>
            <a:ext cx="297384" cy="144122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1852F6-F7DB-B84D-82CD-7AEEE2E612E6}"/>
              </a:ext>
            </a:extLst>
          </p:cNvPr>
          <p:cNvGrpSpPr/>
          <p:nvPr/>
        </p:nvGrpSpPr>
        <p:grpSpPr>
          <a:xfrm rot="825807">
            <a:off x="8280231" y="2858271"/>
            <a:ext cx="1363842" cy="1550226"/>
            <a:chOff x="7113783" y="2495712"/>
            <a:chExt cx="1363842" cy="1550226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3B8ECB5-D7FC-5B42-8F7C-863D314AF00D}"/>
                </a:ext>
              </a:extLst>
            </p:cNvPr>
            <p:cNvCxnSpPr>
              <a:cxnSpLocks/>
            </p:cNvCxnSpPr>
            <p:nvPr/>
          </p:nvCxnSpPr>
          <p:spPr>
            <a:xfrm rot="20774193" flipH="1">
              <a:off x="7113783" y="2495712"/>
              <a:ext cx="1363842" cy="155022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35788815-9AE7-654C-AE06-CB74E7BE81EB}"/>
                </a:ext>
              </a:extLst>
            </p:cNvPr>
            <p:cNvCxnSpPr>
              <a:cxnSpLocks/>
            </p:cNvCxnSpPr>
            <p:nvPr/>
          </p:nvCxnSpPr>
          <p:spPr>
            <a:xfrm rot="4954157" flipH="1">
              <a:off x="7792808" y="2575030"/>
              <a:ext cx="197027" cy="265986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113896C-E526-7B4F-B254-27D83436243B}"/>
              </a:ext>
            </a:extLst>
          </p:cNvPr>
          <p:cNvCxnSpPr>
            <a:cxnSpLocks/>
          </p:cNvCxnSpPr>
          <p:nvPr/>
        </p:nvCxnSpPr>
        <p:spPr>
          <a:xfrm rot="9369595" flipH="1">
            <a:off x="10900765" y="3307831"/>
            <a:ext cx="197027" cy="265986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0D8636C-26C2-BC49-9118-CD434F21261F}"/>
              </a:ext>
            </a:extLst>
          </p:cNvPr>
          <p:cNvGrpSpPr/>
          <p:nvPr/>
        </p:nvGrpSpPr>
        <p:grpSpPr>
          <a:xfrm rot="2607503">
            <a:off x="7928727" y="4440009"/>
            <a:ext cx="1447671" cy="1591654"/>
            <a:chOff x="7016470" y="4468324"/>
            <a:chExt cx="1447671" cy="1591654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B2D2A32-0C50-724E-9EE7-D11301B3A74E}"/>
                </a:ext>
              </a:extLst>
            </p:cNvPr>
            <p:cNvCxnSpPr>
              <a:cxnSpLocks/>
            </p:cNvCxnSpPr>
            <p:nvPr/>
          </p:nvCxnSpPr>
          <p:spPr>
            <a:xfrm rot="18992497">
              <a:off x="7261614" y="4468324"/>
              <a:ext cx="1202527" cy="159165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086C6C0-F62D-C64D-84BE-B9029C2355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470" y="5135121"/>
              <a:ext cx="63111" cy="32493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042DE23-40D2-8642-8625-EFF51F26E32C}"/>
              </a:ext>
            </a:extLst>
          </p:cNvPr>
          <p:cNvGrpSpPr/>
          <p:nvPr/>
        </p:nvGrpSpPr>
        <p:grpSpPr>
          <a:xfrm rot="20142907">
            <a:off x="10418494" y="4293951"/>
            <a:ext cx="1138827" cy="1207971"/>
            <a:chOff x="9097802" y="4821972"/>
            <a:chExt cx="1138827" cy="1207971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AC120FC-05E6-C64F-A405-848A2B98F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7802" y="4821972"/>
              <a:ext cx="1138827" cy="1073182"/>
            </a:xfrm>
            <a:prstGeom prst="line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523FCB67-71D6-1F4D-B301-BDF8217EB286}"/>
                </a:ext>
              </a:extLst>
            </p:cNvPr>
            <p:cNvCxnSpPr>
              <a:cxnSpLocks/>
            </p:cNvCxnSpPr>
            <p:nvPr/>
          </p:nvCxnSpPr>
          <p:spPr>
            <a:xfrm rot="16901535" flipH="1">
              <a:off x="9197218" y="5798437"/>
              <a:ext cx="197027" cy="265986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61D6293-7CB2-4B4A-8654-34784BFBF185}"/>
              </a:ext>
            </a:extLst>
          </p:cNvPr>
          <p:cNvGrpSpPr/>
          <p:nvPr/>
        </p:nvGrpSpPr>
        <p:grpSpPr>
          <a:xfrm rot="1424663">
            <a:off x="10160675" y="3023578"/>
            <a:ext cx="1335350" cy="2170777"/>
            <a:chOff x="9008708" y="3112225"/>
            <a:chExt cx="1335350" cy="217077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8502FE9-1068-E24F-A50E-023BD26F4608}"/>
                </a:ext>
              </a:extLst>
            </p:cNvPr>
            <p:cNvCxnSpPr>
              <a:cxnSpLocks/>
            </p:cNvCxnSpPr>
            <p:nvPr/>
          </p:nvCxnSpPr>
          <p:spPr>
            <a:xfrm rot="20175337" flipH="1" flipV="1">
              <a:off x="9008708" y="3112225"/>
              <a:ext cx="1116324" cy="2170777"/>
            </a:xfrm>
            <a:prstGeom prst="line">
              <a:avLst/>
            </a:prstGeom>
            <a:ln w="12700">
              <a:solidFill>
                <a:srgbClr val="B99A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A0F3EC7E-949F-B344-9826-7DA3ADB98044}"/>
                </a:ext>
              </a:extLst>
            </p:cNvPr>
            <p:cNvCxnSpPr>
              <a:cxnSpLocks/>
            </p:cNvCxnSpPr>
            <p:nvPr/>
          </p:nvCxnSpPr>
          <p:spPr>
            <a:xfrm rot="11042011" flipH="1">
              <a:off x="10147031" y="4388680"/>
              <a:ext cx="197027" cy="265986"/>
            </a:xfrm>
            <a:prstGeom prst="straightConnector1">
              <a:avLst/>
            </a:prstGeom>
            <a:ln w="12700">
              <a:solidFill>
                <a:srgbClr val="B99A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E16BD81-8FFF-7645-8722-7A62B079D9E3}"/>
              </a:ext>
            </a:extLst>
          </p:cNvPr>
          <p:cNvCxnSpPr>
            <a:cxnSpLocks/>
          </p:cNvCxnSpPr>
          <p:nvPr/>
        </p:nvCxnSpPr>
        <p:spPr>
          <a:xfrm flipH="1" flipV="1">
            <a:off x="10539528" y="2880354"/>
            <a:ext cx="787555" cy="220886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852492E-3416-FB47-9214-FFE3877AB146}"/>
              </a:ext>
            </a:extLst>
          </p:cNvPr>
          <p:cNvCxnSpPr>
            <a:cxnSpLocks/>
          </p:cNvCxnSpPr>
          <p:nvPr/>
        </p:nvCxnSpPr>
        <p:spPr>
          <a:xfrm rot="12466674" flipH="1">
            <a:off x="11290318" y="4654179"/>
            <a:ext cx="197027" cy="26598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628D92C-CC47-CE4B-9F8B-C0F563D3FF0F}"/>
              </a:ext>
            </a:extLst>
          </p:cNvPr>
          <p:cNvSpPr/>
          <p:nvPr/>
        </p:nvSpPr>
        <p:spPr>
          <a:xfrm>
            <a:off x="8435079" y="3281138"/>
            <a:ext cx="2570944" cy="2570944"/>
          </a:xfrm>
          <a:prstGeom prst="rect">
            <a:avLst/>
          </a:prstGeom>
          <a:solidFill>
            <a:srgbClr val="1D9A79">
              <a:alpha val="6667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AB3F6D2-4325-5841-A027-1387A014C565}"/>
              </a:ext>
            </a:extLst>
          </p:cNvPr>
          <p:cNvGrpSpPr/>
          <p:nvPr/>
        </p:nvGrpSpPr>
        <p:grpSpPr>
          <a:xfrm rot="19472110">
            <a:off x="8472265" y="2079939"/>
            <a:ext cx="1952764" cy="2392073"/>
            <a:chOff x="8391294" y="2811631"/>
            <a:chExt cx="1952764" cy="2392073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CBEC704-9F48-0C4C-9F9F-AD81A5437604}"/>
                </a:ext>
              </a:extLst>
            </p:cNvPr>
            <p:cNvCxnSpPr>
              <a:cxnSpLocks/>
            </p:cNvCxnSpPr>
            <p:nvPr/>
          </p:nvCxnSpPr>
          <p:spPr>
            <a:xfrm rot="4634764" flipH="1">
              <a:off x="8136613" y="3066312"/>
              <a:ext cx="2392073" cy="1882712"/>
            </a:xfrm>
            <a:prstGeom prst="line">
              <a:avLst/>
            </a:prstGeom>
            <a:ln w="127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D6EFFED5-7276-4745-8CFF-4C9242952E4C}"/>
                </a:ext>
              </a:extLst>
            </p:cNvPr>
            <p:cNvCxnSpPr>
              <a:cxnSpLocks/>
            </p:cNvCxnSpPr>
            <p:nvPr/>
          </p:nvCxnSpPr>
          <p:spPr>
            <a:xfrm rot="11042011" flipH="1">
              <a:off x="10147031" y="4388680"/>
              <a:ext cx="197027" cy="265986"/>
            </a:xfrm>
            <a:prstGeom prst="straightConnector1">
              <a:avLst/>
            </a:prstGeom>
            <a:ln w="12700">
              <a:solidFill>
                <a:schemeClr val="accent4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F53A951-6C88-6D41-8180-82F11BF651E9}"/>
              </a:ext>
            </a:extLst>
          </p:cNvPr>
          <p:cNvCxnSpPr>
            <a:cxnSpLocks/>
          </p:cNvCxnSpPr>
          <p:nvPr/>
        </p:nvCxnSpPr>
        <p:spPr>
          <a:xfrm rot="19927584" flipH="1" flipV="1">
            <a:off x="9071805" y="2571250"/>
            <a:ext cx="2108339" cy="170980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752BF313-2E1F-DE4E-B44F-D1AD32B63AED}"/>
              </a:ext>
            </a:extLst>
          </p:cNvPr>
          <p:cNvSpPr/>
          <p:nvPr/>
        </p:nvSpPr>
        <p:spPr>
          <a:xfrm>
            <a:off x="11505909" y="1580438"/>
            <a:ext cx="285351" cy="285351"/>
          </a:xfrm>
          <a:prstGeom prst="ellipse">
            <a:avLst/>
          </a:prstGeom>
          <a:solidFill>
            <a:srgbClr val="B9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D7E35ABB-9CB2-514F-A43C-524ADE7FEDB9}"/>
              </a:ext>
            </a:extLst>
          </p:cNvPr>
          <p:cNvSpPr/>
          <p:nvPr/>
        </p:nvSpPr>
        <p:spPr>
          <a:xfrm>
            <a:off x="11363233" y="2099459"/>
            <a:ext cx="285351" cy="28535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21D0E20-3C11-2449-9126-9E22945C9CB9}"/>
              </a:ext>
            </a:extLst>
          </p:cNvPr>
          <p:cNvCxnSpPr>
            <a:cxnSpLocks/>
            <a:stCxn id="134" idx="4"/>
            <a:endCxn id="135" idx="0"/>
          </p:cNvCxnSpPr>
          <p:nvPr/>
        </p:nvCxnSpPr>
        <p:spPr>
          <a:xfrm flipH="1">
            <a:off x="11505909" y="1865789"/>
            <a:ext cx="142676" cy="23367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1A27A8B-0625-8A40-9B7D-02F57D55AC9A}"/>
              </a:ext>
            </a:extLst>
          </p:cNvPr>
          <p:cNvGrpSpPr/>
          <p:nvPr/>
        </p:nvGrpSpPr>
        <p:grpSpPr>
          <a:xfrm>
            <a:off x="7895755" y="1580438"/>
            <a:ext cx="3168616" cy="809761"/>
            <a:chOff x="5784315" y="1646382"/>
            <a:chExt cx="3976268" cy="1016162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DAA4FC57-DF68-924B-8946-9EBC7D45BFF5}"/>
                </a:ext>
              </a:extLst>
            </p:cNvPr>
            <p:cNvSpPr/>
            <p:nvPr/>
          </p:nvSpPr>
          <p:spPr>
            <a:xfrm>
              <a:off x="6311930" y="1646583"/>
              <a:ext cx="358084" cy="358084"/>
            </a:xfrm>
            <a:prstGeom prst="ellipse">
              <a:avLst/>
            </a:prstGeom>
            <a:solidFill>
              <a:srgbClr val="F5A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25868AF-1B4C-EC4E-A03B-BF6309E85294}"/>
                </a:ext>
              </a:extLst>
            </p:cNvPr>
            <p:cNvSpPr/>
            <p:nvPr/>
          </p:nvSpPr>
          <p:spPr>
            <a:xfrm>
              <a:off x="8333573" y="1646583"/>
              <a:ext cx="358084" cy="35808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1C04957-D083-F444-9FEB-F1F1599DB2E1}"/>
                </a:ext>
              </a:extLst>
            </p:cNvPr>
            <p:cNvSpPr/>
            <p:nvPr/>
          </p:nvSpPr>
          <p:spPr>
            <a:xfrm>
              <a:off x="5784315" y="2297898"/>
              <a:ext cx="358084" cy="3580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247F648-F37A-B54D-B241-25D0F0BF7EC0}"/>
                </a:ext>
              </a:extLst>
            </p:cNvPr>
            <p:cNvSpPr/>
            <p:nvPr/>
          </p:nvSpPr>
          <p:spPr>
            <a:xfrm>
              <a:off x="6660743" y="2297898"/>
              <a:ext cx="358084" cy="3580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5D321157-31AA-B84D-B317-6BFF60597F7E}"/>
                </a:ext>
              </a:extLst>
            </p:cNvPr>
            <p:cNvCxnSpPr>
              <a:cxnSpLocks/>
              <a:stCxn id="138" idx="4"/>
              <a:endCxn id="140" idx="0"/>
            </p:cNvCxnSpPr>
            <p:nvPr/>
          </p:nvCxnSpPr>
          <p:spPr>
            <a:xfrm flipH="1">
              <a:off x="5963357" y="2004667"/>
              <a:ext cx="527615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DCC16E24-2395-5C4C-A1EF-90BEA2E33278}"/>
                </a:ext>
              </a:extLst>
            </p:cNvPr>
            <p:cNvCxnSpPr>
              <a:cxnSpLocks/>
              <a:stCxn id="138" idx="4"/>
              <a:endCxn id="141" idx="0"/>
            </p:cNvCxnSpPr>
            <p:nvPr/>
          </p:nvCxnSpPr>
          <p:spPr>
            <a:xfrm>
              <a:off x="6490972" y="2004667"/>
              <a:ext cx="348813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890DDA4-B500-A142-8DFE-130C15E8401B}"/>
                </a:ext>
              </a:extLst>
            </p:cNvPr>
            <p:cNvSpPr/>
            <p:nvPr/>
          </p:nvSpPr>
          <p:spPr>
            <a:xfrm>
              <a:off x="7893484" y="2297898"/>
              <a:ext cx="358084" cy="358084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0741B08-87C3-A041-9787-C0A19EA830FC}"/>
                </a:ext>
              </a:extLst>
            </p:cNvPr>
            <p:cNvSpPr/>
            <p:nvPr/>
          </p:nvSpPr>
          <p:spPr>
            <a:xfrm>
              <a:off x="8769912" y="2297898"/>
              <a:ext cx="358084" cy="358084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AD2DD62-D4B9-F94F-9708-B9EEA1336068}"/>
                </a:ext>
              </a:extLst>
            </p:cNvPr>
            <p:cNvCxnSpPr>
              <a:cxnSpLocks/>
              <a:stCxn id="139" idx="4"/>
              <a:endCxn id="144" idx="0"/>
            </p:cNvCxnSpPr>
            <p:nvPr/>
          </p:nvCxnSpPr>
          <p:spPr>
            <a:xfrm flipH="1">
              <a:off x="8072526" y="2004667"/>
              <a:ext cx="440089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21A29CA1-CBC6-C54D-96DE-7A154FFFA377}"/>
                </a:ext>
              </a:extLst>
            </p:cNvPr>
            <p:cNvCxnSpPr>
              <a:cxnSpLocks/>
              <a:stCxn id="139" idx="4"/>
              <a:endCxn id="145" idx="0"/>
            </p:cNvCxnSpPr>
            <p:nvPr/>
          </p:nvCxnSpPr>
          <p:spPr>
            <a:xfrm>
              <a:off x="8512615" y="2004667"/>
              <a:ext cx="436339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6F20AD0D-C339-5748-AD77-81F3C8FDB464}"/>
                </a:ext>
              </a:extLst>
            </p:cNvPr>
            <p:cNvSpPr/>
            <p:nvPr/>
          </p:nvSpPr>
          <p:spPr>
            <a:xfrm>
              <a:off x="7356358" y="1658640"/>
              <a:ext cx="358084" cy="35808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2569609-0245-C24F-89B3-6A67FFDD823C}"/>
                </a:ext>
              </a:extLst>
            </p:cNvPr>
            <p:cNvSpPr/>
            <p:nvPr/>
          </p:nvSpPr>
          <p:spPr>
            <a:xfrm>
              <a:off x="9090366" y="1646382"/>
              <a:ext cx="358084" cy="35808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C91EA1-6200-B243-AC8D-D2A374A80D6C}"/>
                </a:ext>
              </a:extLst>
            </p:cNvPr>
            <p:cNvSpPr/>
            <p:nvPr/>
          </p:nvSpPr>
          <p:spPr>
            <a:xfrm>
              <a:off x="9402499" y="2304460"/>
              <a:ext cx="358084" cy="3580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DBA441F-E3F2-C340-BCCC-0A3F57576FF0}"/>
                </a:ext>
              </a:extLst>
            </p:cNvPr>
            <p:cNvCxnSpPr>
              <a:cxnSpLocks/>
              <a:stCxn id="149" idx="4"/>
              <a:endCxn id="150" idx="0"/>
            </p:cNvCxnSpPr>
            <p:nvPr/>
          </p:nvCxnSpPr>
          <p:spPr>
            <a:xfrm>
              <a:off x="9269408" y="2004466"/>
              <a:ext cx="312133" cy="299994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06C6AEB7-F822-F64B-A2CE-986F2B1AE3AB}"/>
                </a:ext>
              </a:extLst>
            </p:cNvPr>
            <p:cNvSpPr/>
            <p:nvPr/>
          </p:nvSpPr>
          <p:spPr>
            <a:xfrm>
              <a:off x="7230056" y="2300552"/>
              <a:ext cx="358084" cy="3580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38A5BC9-2A48-9943-9BA3-EBD44DED4897}"/>
                </a:ext>
              </a:extLst>
            </p:cNvPr>
            <p:cNvCxnSpPr>
              <a:cxnSpLocks/>
              <a:stCxn id="148" idx="4"/>
              <a:endCxn id="152" idx="0"/>
            </p:cNvCxnSpPr>
            <p:nvPr/>
          </p:nvCxnSpPr>
          <p:spPr>
            <a:xfrm flipH="1">
              <a:off x="7409098" y="2016724"/>
              <a:ext cx="126302" cy="28382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50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3">
                <a:extLst>
                  <a:ext uri="{FF2B5EF4-FFF2-40B4-BE49-F238E27FC236}">
                    <a16:creationId xmlns:a16="http://schemas.microsoft.com/office/drawing/2014/main" id="{74508E6C-C51F-3748-96AB-088884ACAC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13242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altLang="zh-TW" sz="2000" b="1" dirty="0"/>
                  <a:t>FDS</a:t>
                </a:r>
                <a:r>
                  <a:rPr lang="zh-TW" altLang="en-US" sz="2000" b="1" dirty="0"/>
                  <a:t> </a:t>
                </a:r>
                <a:r>
                  <a:rPr lang="en-HK" sz="2000" b="1" dirty="0"/>
                  <a:t>Definition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of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Hypernymy</a:t>
                </a:r>
                <a:r>
                  <a:rPr lang="zh-TW" altLang="en-US" sz="2000" b="1" dirty="0"/>
                  <a:t> </a:t>
                </a:r>
                <a:r>
                  <a:rPr lang="en-US" altLang="zh-TW" sz="2000" b="1" dirty="0"/>
                  <a:t>(L2)</a:t>
                </a:r>
                <a:endParaRPr lang="en-HK" sz="20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TW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altLang="zh-TW" sz="20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≤1:</m:t>
                      </m:r>
                    </m:oMath>
                  </m:oMathPara>
                </a14:m>
                <a:endParaRPr lang="en-HK" altLang="zh-TW" sz="20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TW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b="0" i="1" dirty="0">
                          <a:latin typeface="Cambria Math" panose="02040503050406030204" pitchFamily="18" charset="0"/>
                        </a:rPr>
                        <m:t>⟸ 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b="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b="0" i="1" dirty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TW" sz="2000" b="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 dirty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 dirty="0"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TW" sz="2000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dirty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87" name="Content Placeholder 3">
                <a:extLst>
                  <a:ext uri="{FF2B5EF4-FFF2-40B4-BE49-F238E27FC236}">
                    <a16:creationId xmlns:a16="http://schemas.microsoft.com/office/drawing/2014/main" id="{74508E6C-C51F-3748-96AB-088884ACAC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13242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Modelling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2565A22-9E4F-4D45-A0EB-79536D2D40AD}"/>
              </a:ext>
            </a:extLst>
          </p:cNvPr>
          <p:cNvGrpSpPr/>
          <p:nvPr/>
        </p:nvGrpSpPr>
        <p:grpSpPr>
          <a:xfrm>
            <a:off x="7942199" y="2807450"/>
            <a:ext cx="3515327" cy="3492256"/>
            <a:chOff x="6758019" y="3208814"/>
            <a:chExt cx="2490780" cy="2474433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C71EE9C-1759-404D-8246-E2684EB4D9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18318" y="3208814"/>
              <a:ext cx="0" cy="247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78C6FFC-DC82-2A47-864D-3B6FE65753E8}"/>
                </a:ext>
              </a:extLst>
            </p:cNvPr>
            <p:cNvCxnSpPr>
              <a:cxnSpLocks/>
            </p:cNvCxnSpPr>
            <p:nvPr/>
          </p:nvCxnSpPr>
          <p:spPr>
            <a:xfrm>
              <a:off x="6834003" y="4446124"/>
              <a:ext cx="24147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5A04471-97DB-354D-ACB8-4431ECDEC35E}"/>
                </a:ext>
              </a:extLst>
            </p:cNvPr>
            <p:cNvGrpSpPr/>
            <p:nvPr/>
          </p:nvGrpSpPr>
          <p:grpSpPr>
            <a:xfrm>
              <a:off x="6819639" y="4451983"/>
              <a:ext cx="1694824" cy="1187062"/>
              <a:chOff x="8997277" y="3670179"/>
              <a:chExt cx="1694824" cy="1187062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DAFB5CC-8260-534E-8784-9FE9904A3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97277" y="3670179"/>
                <a:ext cx="1694824" cy="1187062"/>
              </a:xfrm>
              <a:prstGeom prst="line">
                <a:avLst/>
              </a:prstGeom>
              <a:ln w="12700">
                <a:solidFill>
                  <a:srgbClr val="F5AE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5E0B629-A09B-4F4E-AF35-21C4AC3608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7410" y="3780845"/>
                <a:ext cx="139603" cy="188464"/>
              </a:xfrm>
              <a:prstGeom prst="straightConnector1">
                <a:avLst/>
              </a:prstGeom>
              <a:ln w="12700">
                <a:solidFill>
                  <a:srgbClr val="F5AEB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CA21332-5033-574F-A34F-3BF6E1B57CCA}"/>
                </a:ext>
              </a:extLst>
            </p:cNvPr>
            <p:cNvGrpSpPr/>
            <p:nvPr/>
          </p:nvGrpSpPr>
          <p:grpSpPr>
            <a:xfrm rot="20067736">
              <a:off x="6758019" y="4799271"/>
              <a:ext cx="2197430" cy="759496"/>
              <a:chOff x="8532852" y="3601032"/>
              <a:chExt cx="2197430" cy="75949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DDCC5D0-18EE-744D-BA51-42B93F22465F}"/>
                  </a:ext>
                </a:extLst>
              </p:cNvPr>
              <p:cNvCxnSpPr>
                <a:cxnSpLocks/>
              </p:cNvCxnSpPr>
              <p:nvPr/>
            </p:nvCxnSpPr>
            <p:spPr>
              <a:xfrm rot="1532264">
                <a:off x="8532852" y="3993994"/>
                <a:ext cx="2197430" cy="366534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910CCFA8-359F-5A46-B180-7E6B8FC7A252}"/>
                  </a:ext>
                </a:extLst>
              </p:cNvPr>
              <p:cNvCxnSpPr>
                <a:cxnSpLocks/>
              </p:cNvCxnSpPr>
              <p:nvPr/>
            </p:nvCxnSpPr>
            <p:spPr>
              <a:xfrm rot="1532264" flipH="1">
                <a:off x="8744536" y="3601032"/>
                <a:ext cx="44717" cy="230235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DB17BCB-C68F-0E4D-8442-608C845F9E87}"/>
              </a:ext>
            </a:extLst>
          </p:cNvPr>
          <p:cNvCxnSpPr>
            <a:cxnSpLocks/>
          </p:cNvCxnSpPr>
          <p:nvPr/>
        </p:nvCxnSpPr>
        <p:spPr>
          <a:xfrm flipV="1">
            <a:off x="9813587" y="4326680"/>
            <a:ext cx="1334063" cy="1584188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8A06CA7-1979-AE42-A4C9-B9F4699FABFA}"/>
              </a:ext>
            </a:extLst>
          </p:cNvPr>
          <p:cNvCxnSpPr>
            <a:cxnSpLocks/>
          </p:cNvCxnSpPr>
          <p:nvPr/>
        </p:nvCxnSpPr>
        <p:spPr>
          <a:xfrm rot="16901535" flipH="1">
            <a:off x="9913002" y="5832897"/>
            <a:ext cx="197027" cy="265986"/>
          </a:xfrm>
          <a:prstGeom prst="straightConnector1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85716-A522-1343-BFD3-AF81F81FA92F}"/>
              </a:ext>
            </a:extLst>
          </p:cNvPr>
          <p:cNvGrpSpPr/>
          <p:nvPr/>
        </p:nvGrpSpPr>
        <p:grpSpPr>
          <a:xfrm rot="727131">
            <a:off x="9853687" y="4998256"/>
            <a:ext cx="1138827" cy="1207971"/>
            <a:chOff x="8945402" y="4669572"/>
            <a:chExt cx="1138827" cy="1207971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1C78BC8-0DD9-9D44-B249-56BFEAD31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5402" y="4669572"/>
              <a:ext cx="1138827" cy="1073182"/>
            </a:xfrm>
            <a:prstGeom prst="line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7176E14-A0D5-D44C-B7D6-FBA17F9034F5}"/>
                </a:ext>
              </a:extLst>
            </p:cNvPr>
            <p:cNvCxnSpPr>
              <a:cxnSpLocks/>
            </p:cNvCxnSpPr>
            <p:nvPr/>
          </p:nvCxnSpPr>
          <p:spPr>
            <a:xfrm rot="16901535" flipH="1">
              <a:off x="9044818" y="5646037"/>
              <a:ext cx="197027" cy="265986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D9CB75D-393C-D743-8593-DF73B121C55A}"/>
              </a:ext>
            </a:extLst>
          </p:cNvPr>
          <p:cNvCxnSpPr>
            <a:cxnSpLocks/>
          </p:cNvCxnSpPr>
          <p:nvPr/>
        </p:nvCxnSpPr>
        <p:spPr>
          <a:xfrm flipH="1">
            <a:off x="8063291" y="2638853"/>
            <a:ext cx="1599305" cy="2438315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BF6B04A-5A8D-5B42-BA9A-B3674181E0C8}"/>
              </a:ext>
            </a:extLst>
          </p:cNvPr>
          <p:cNvCxnSpPr>
            <a:cxnSpLocks/>
          </p:cNvCxnSpPr>
          <p:nvPr/>
        </p:nvCxnSpPr>
        <p:spPr>
          <a:xfrm flipH="1" flipV="1">
            <a:off x="9184662" y="2776263"/>
            <a:ext cx="297384" cy="144122"/>
          </a:xfrm>
          <a:prstGeom prst="straightConnector1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F0DDCA3B-7935-3347-94E4-2B664C5112E5}"/>
              </a:ext>
            </a:extLst>
          </p:cNvPr>
          <p:cNvGrpSpPr/>
          <p:nvPr/>
        </p:nvGrpSpPr>
        <p:grpSpPr>
          <a:xfrm rot="825807">
            <a:off x="8280231" y="2858271"/>
            <a:ext cx="1363842" cy="1550226"/>
            <a:chOff x="7113783" y="2495712"/>
            <a:chExt cx="1363842" cy="1550226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8BF93DF-C71B-CF47-9942-2B6815F6FAB8}"/>
                </a:ext>
              </a:extLst>
            </p:cNvPr>
            <p:cNvCxnSpPr>
              <a:cxnSpLocks/>
            </p:cNvCxnSpPr>
            <p:nvPr/>
          </p:nvCxnSpPr>
          <p:spPr>
            <a:xfrm rot="20774193" flipH="1">
              <a:off x="7113783" y="2495712"/>
              <a:ext cx="1363842" cy="1550226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37A8159D-ACAC-7F4D-A027-F33709B5F04B}"/>
                </a:ext>
              </a:extLst>
            </p:cNvPr>
            <p:cNvCxnSpPr>
              <a:cxnSpLocks/>
            </p:cNvCxnSpPr>
            <p:nvPr/>
          </p:nvCxnSpPr>
          <p:spPr>
            <a:xfrm rot="4954157" flipH="1">
              <a:off x="7792808" y="2575030"/>
              <a:ext cx="197027" cy="265986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466DF6D-3C4C-CD40-8896-7A3E3DFCAA75}"/>
              </a:ext>
            </a:extLst>
          </p:cNvPr>
          <p:cNvGrpSpPr/>
          <p:nvPr/>
        </p:nvGrpSpPr>
        <p:grpSpPr>
          <a:xfrm rot="19472110">
            <a:off x="8472265" y="2079939"/>
            <a:ext cx="1952764" cy="2392073"/>
            <a:chOff x="8391294" y="2811631"/>
            <a:chExt cx="1952764" cy="2392073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155C6F-D31F-054D-A35C-5CD5A3842230}"/>
                </a:ext>
              </a:extLst>
            </p:cNvPr>
            <p:cNvCxnSpPr>
              <a:cxnSpLocks/>
            </p:cNvCxnSpPr>
            <p:nvPr/>
          </p:nvCxnSpPr>
          <p:spPr>
            <a:xfrm rot="4634764" flipH="1">
              <a:off x="8136613" y="3066312"/>
              <a:ext cx="2392073" cy="1882712"/>
            </a:xfrm>
            <a:prstGeom prst="line">
              <a:avLst/>
            </a:prstGeom>
            <a:ln w="127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6F43FB-2B96-E945-A9E7-4753E2A08E87}"/>
                </a:ext>
              </a:extLst>
            </p:cNvPr>
            <p:cNvCxnSpPr>
              <a:cxnSpLocks/>
            </p:cNvCxnSpPr>
            <p:nvPr/>
          </p:nvCxnSpPr>
          <p:spPr>
            <a:xfrm rot="11042011" flipH="1">
              <a:off x="10147031" y="4388680"/>
              <a:ext cx="197027" cy="265986"/>
            </a:xfrm>
            <a:prstGeom prst="straightConnector1">
              <a:avLst/>
            </a:prstGeom>
            <a:ln w="12700">
              <a:solidFill>
                <a:schemeClr val="accent4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7FBF25F-3CA7-C941-87D4-2B6B082FD083}"/>
              </a:ext>
            </a:extLst>
          </p:cNvPr>
          <p:cNvCxnSpPr>
            <a:cxnSpLocks/>
          </p:cNvCxnSpPr>
          <p:nvPr/>
        </p:nvCxnSpPr>
        <p:spPr>
          <a:xfrm rot="19927584" flipH="1" flipV="1">
            <a:off x="9071805" y="2571250"/>
            <a:ext cx="2108339" cy="1709805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8C72D72-549A-5941-95B3-1B4CE4260222}"/>
              </a:ext>
            </a:extLst>
          </p:cNvPr>
          <p:cNvCxnSpPr>
            <a:cxnSpLocks/>
          </p:cNvCxnSpPr>
          <p:nvPr/>
        </p:nvCxnSpPr>
        <p:spPr>
          <a:xfrm rot="9369595" flipH="1">
            <a:off x="10900765" y="3307831"/>
            <a:ext cx="197027" cy="265986"/>
          </a:xfrm>
          <a:prstGeom prst="straightConnector1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A695359-E2B3-E040-88C2-4CB7829CCFD7}"/>
              </a:ext>
            </a:extLst>
          </p:cNvPr>
          <p:cNvSpPr/>
          <p:nvPr/>
        </p:nvSpPr>
        <p:spPr>
          <a:xfrm>
            <a:off x="8438084" y="3281797"/>
            <a:ext cx="2561195" cy="2561195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81FA1E-2466-7F44-A7B9-36776319415E}"/>
              </a:ext>
            </a:extLst>
          </p:cNvPr>
          <p:cNvSpPr/>
          <p:nvPr/>
        </p:nvSpPr>
        <p:spPr>
          <a:xfrm>
            <a:off x="11505909" y="1580438"/>
            <a:ext cx="285351" cy="285351"/>
          </a:xfrm>
          <a:prstGeom prst="ellipse">
            <a:avLst/>
          </a:prstGeom>
          <a:solidFill>
            <a:srgbClr val="B9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BF8C356-3C77-8B4B-81AF-39AF7979B7D0}"/>
              </a:ext>
            </a:extLst>
          </p:cNvPr>
          <p:cNvSpPr/>
          <p:nvPr/>
        </p:nvSpPr>
        <p:spPr>
          <a:xfrm>
            <a:off x="11363233" y="2099459"/>
            <a:ext cx="285351" cy="28535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094212B-A4D1-2648-BC42-B6872FF4254D}"/>
              </a:ext>
            </a:extLst>
          </p:cNvPr>
          <p:cNvCxnSpPr>
            <a:cxnSpLocks/>
            <a:stCxn id="54" idx="4"/>
            <a:endCxn id="55" idx="0"/>
          </p:cNvCxnSpPr>
          <p:nvPr/>
        </p:nvCxnSpPr>
        <p:spPr>
          <a:xfrm flipH="1">
            <a:off x="11505909" y="1865789"/>
            <a:ext cx="142676" cy="23367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48AEEF-93C2-7E40-9B2E-C5DAD96A6906}"/>
              </a:ext>
            </a:extLst>
          </p:cNvPr>
          <p:cNvGrpSpPr/>
          <p:nvPr/>
        </p:nvGrpSpPr>
        <p:grpSpPr>
          <a:xfrm rot="2607503">
            <a:off x="7928727" y="4440009"/>
            <a:ext cx="1447671" cy="1591654"/>
            <a:chOff x="7016470" y="4468324"/>
            <a:chExt cx="1447671" cy="159165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8783E8C-8D78-FF40-AF7D-E3725D8FE1FD}"/>
                </a:ext>
              </a:extLst>
            </p:cNvPr>
            <p:cNvCxnSpPr>
              <a:cxnSpLocks/>
            </p:cNvCxnSpPr>
            <p:nvPr/>
          </p:nvCxnSpPr>
          <p:spPr>
            <a:xfrm rot="18992497">
              <a:off x="7261614" y="4468324"/>
              <a:ext cx="1202527" cy="1591654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602FD67-DAEE-7C47-8FC2-CBD4F1C7C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6470" y="5135121"/>
              <a:ext cx="63111" cy="32493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9B5927-042F-9644-8518-B98BCD6DFBAB}"/>
              </a:ext>
            </a:extLst>
          </p:cNvPr>
          <p:cNvGrpSpPr/>
          <p:nvPr/>
        </p:nvGrpSpPr>
        <p:grpSpPr>
          <a:xfrm rot="20142907">
            <a:off x="10418494" y="4293951"/>
            <a:ext cx="1138827" cy="1207971"/>
            <a:chOff x="9097802" y="4821972"/>
            <a:chExt cx="1138827" cy="1207971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30B4CCC-8B1E-B940-A475-3C5403784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7802" y="4821972"/>
              <a:ext cx="1138827" cy="1073182"/>
            </a:xfrm>
            <a:prstGeom prst="line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83C6EA0-040E-5645-B5F2-80D7E6724308}"/>
                </a:ext>
              </a:extLst>
            </p:cNvPr>
            <p:cNvCxnSpPr>
              <a:cxnSpLocks/>
            </p:cNvCxnSpPr>
            <p:nvPr/>
          </p:nvCxnSpPr>
          <p:spPr>
            <a:xfrm rot="16901535" flipH="1">
              <a:off x="9197218" y="5798437"/>
              <a:ext cx="197027" cy="265986"/>
            </a:xfrm>
            <a:prstGeom prst="straightConnector1">
              <a:avLst/>
            </a:prstGeom>
            <a:ln w="12700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2645903-8DF1-1448-BBDB-226809F8B83A}"/>
              </a:ext>
            </a:extLst>
          </p:cNvPr>
          <p:cNvGrpSpPr/>
          <p:nvPr/>
        </p:nvGrpSpPr>
        <p:grpSpPr>
          <a:xfrm rot="1424663">
            <a:off x="10160675" y="3023578"/>
            <a:ext cx="1335350" cy="2170777"/>
            <a:chOff x="9008708" y="3112225"/>
            <a:chExt cx="1335350" cy="217077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84E65A-5064-D246-895E-099E4732AA43}"/>
                </a:ext>
              </a:extLst>
            </p:cNvPr>
            <p:cNvCxnSpPr>
              <a:cxnSpLocks/>
            </p:cNvCxnSpPr>
            <p:nvPr/>
          </p:nvCxnSpPr>
          <p:spPr>
            <a:xfrm rot="20175337" flipH="1" flipV="1">
              <a:off x="9008708" y="3112225"/>
              <a:ext cx="1116324" cy="2170777"/>
            </a:xfrm>
            <a:prstGeom prst="line">
              <a:avLst/>
            </a:prstGeom>
            <a:ln w="12700">
              <a:solidFill>
                <a:srgbClr val="B99A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F903434-FA91-2144-BC01-3F3BAA3B5CC5}"/>
                </a:ext>
              </a:extLst>
            </p:cNvPr>
            <p:cNvCxnSpPr>
              <a:cxnSpLocks/>
            </p:cNvCxnSpPr>
            <p:nvPr/>
          </p:nvCxnSpPr>
          <p:spPr>
            <a:xfrm rot="11042011" flipH="1">
              <a:off x="10147031" y="4388680"/>
              <a:ext cx="197027" cy="265986"/>
            </a:xfrm>
            <a:prstGeom prst="straightConnector1">
              <a:avLst/>
            </a:prstGeom>
            <a:ln w="12700">
              <a:solidFill>
                <a:srgbClr val="B99AD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ACBE3B-591C-C54C-94E7-C449DEC3CAA7}"/>
              </a:ext>
            </a:extLst>
          </p:cNvPr>
          <p:cNvCxnSpPr>
            <a:cxnSpLocks/>
          </p:cNvCxnSpPr>
          <p:nvPr/>
        </p:nvCxnSpPr>
        <p:spPr>
          <a:xfrm flipH="1" flipV="1">
            <a:off x="10539528" y="2880354"/>
            <a:ext cx="787555" cy="2208868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AF65796-0C17-8A48-B68E-243DF1473FC3}"/>
              </a:ext>
            </a:extLst>
          </p:cNvPr>
          <p:cNvCxnSpPr>
            <a:cxnSpLocks/>
          </p:cNvCxnSpPr>
          <p:nvPr/>
        </p:nvCxnSpPr>
        <p:spPr>
          <a:xfrm rot="12466674" flipH="1">
            <a:off x="11290318" y="4654179"/>
            <a:ext cx="197027" cy="26598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E47F14A-3FA1-154F-8DBB-185B363250E9}"/>
              </a:ext>
            </a:extLst>
          </p:cNvPr>
          <p:cNvGrpSpPr/>
          <p:nvPr/>
        </p:nvGrpSpPr>
        <p:grpSpPr>
          <a:xfrm>
            <a:off x="7895755" y="1580438"/>
            <a:ext cx="3168616" cy="809761"/>
            <a:chOff x="5784315" y="1646382"/>
            <a:chExt cx="3976268" cy="1016162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06CAFB5-B2EE-0A4F-9B36-306F5ED90FCA}"/>
                </a:ext>
              </a:extLst>
            </p:cNvPr>
            <p:cNvSpPr/>
            <p:nvPr/>
          </p:nvSpPr>
          <p:spPr>
            <a:xfrm>
              <a:off x="6311930" y="1646583"/>
              <a:ext cx="358084" cy="358084"/>
            </a:xfrm>
            <a:prstGeom prst="ellipse">
              <a:avLst/>
            </a:prstGeom>
            <a:solidFill>
              <a:srgbClr val="F5A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3366DEF-0EFC-7C41-88A8-4FB4218FBC7E}"/>
                </a:ext>
              </a:extLst>
            </p:cNvPr>
            <p:cNvSpPr/>
            <p:nvPr/>
          </p:nvSpPr>
          <p:spPr>
            <a:xfrm>
              <a:off x="8333573" y="1646583"/>
              <a:ext cx="358084" cy="358084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AC7684C-4CA9-8A44-BA16-9D5FC596683D}"/>
                </a:ext>
              </a:extLst>
            </p:cNvPr>
            <p:cNvSpPr/>
            <p:nvPr/>
          </p:nvSpPr>
          <p:spPr>
            <a:xfrm>
              <a:off x="5784315" y="2297898"/>
              <a:ext cx="358084" cy="3580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B440107-EA35-8E44-897E-EE9D9A5233BF}"/>
                </a:ext>
              </a:extLst>
            </p:cNvPr>
            <p:cNvSpPr/>
            <p:nvPr/>
          </p:nvSpPr>
          <p:spPr>
            <a:xfrm>
              <a:off x="6660743" y="2297898"/>
              <a:ext cx="358084" cy="35808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DEA1C6E-86EC-8747-84CE-53814A6E3111}"/>
                </a:ext>
              </a:extLst>
            </p:cNvPr>
            <p:cNvCxnSpPr>
              <a:cxnSpLocks/>
              <a:stCxn id="129" idx="4"/>
              <a:endCxn id="131" idx="0"/>
            </p:cNvCxnSpPr>
            <p:nvPr/>
          </p:nvCxnSpPr>
          <p:spPr>
            <a:xfrm flipH="1">
              <a:off x="5963357" y="2004667"/>
              <a:ext cx="527615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3F7CDB4A-FFD4-294A-BA5F-582069DB9868}"/>
                </a:ext>
              </a:extLst>
            </p:cNvPr>
            <p:cNvCxnSpPr>
              <a:cxnSpLocks/>
              <a:stCxn id="129" idx="4"/>
              <a:endCxn id="132" idx="0"/>
            </p:cNvCxnSpPr>
            <p:nvPr/>
          </p:nvCxnSpPr>
          <p:spPr>
            <a:xfrm>
              <a:off x="6490972" y="2004667"/>
              <a:ext cx="348813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27ADD3C-15CE-2C43-A1CD-4153D5C03DAC}"/>
                </a:ext>
              </a:extLst>
            </p:cNvPr>
            <p:cNvSpPr/>
            <p:nvPr/>
          </p:nvSpPr>
          <p:spPr>
            <a:xfrm>
              <a:off x="7893484" y="2297898"/>
              <a:ext cx="358084" cy="358084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D31231F-0CA5-FC40-B043-55F8C1F48469}"/>
                </a:ext>
              </a:extLst>
            </p:cNvPr>
            <p:cNvSpPr/>
            <p:nvPr/>
          </p:nvSpPr>
          <p:spPr>
            <a:xfrm>
              <a:off x="8769912" y="2297898"/>
              <a:ext cx="358084" cy="358084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B282A4E-579F-BF47-876B-BF3E958052B5}"/>
                </a:ext>
              </a:extLst>
            </p:cNvPr>
            <p:cNvCxnSpPr>
              <a:cxnSpLocks/>
              <a:stCxn id="130" idx="4"/>
              <a:endCxn id="135" idx="0"/>
            </p:cNvCxnSpPr>
            <p:nvPr/>
          </p:nvCxnSpPr>
          <p:spPr>
            <a:xfrm flipH="1">
              <a:off x="8072526" y="2004667"/>
              <a:ext cx="440089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7701546D-A39A-2346-962C-65762871075C}"/>
                </a:ext>
              </a:extLst>
            </p:cNvPr>
            <p:cNvCxnSpPr>
              <a:cxnSpLocks/>
              <a:stCxn id="130" idx="4"/>
              <a:endCxn id="136" idx="0"/>
            </p:cNvCxnSpPr>
            <p:nvPr/>
          </p:nvCxnSpPr>
          <p:spPr>
            <a:xfrm>
              <a:off x="8512615" y="2004667"/>
              <a:ext cx="436339" cy="293231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F9D5B69-7D03-4A44-A6C4-C9EA66A26EC3}"/>
                </a:ext>
              </a:extLst>
            </p:cNvPr>
            <p:cNvSpPr/>
            <p:nvPr/>
          </p:nvSpPr>
          <p:spPr>
            <a:xfrm>
              <a:off x="7356358" y="1658640"/>
              <a:ext cx="358084" cy="358084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F958AE9-3625-EC45-8688-0115B63FD990}"/>
                </a:ext>
              </a:extLst>
            </p:cNvPr>
            <p:cNvSpPr/>
            <p:nvPr/>
          </p:nvSpPr>
          <p:spPr>
            <a:xfrm>
              <a:off x="9090366" y="1646382"/>
              <a:ext cx="358084" cy="358084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62DF7E-1325-F644-86C1-680347F9D56A}"/>
                </a:ext>
              </a:extLst>
            </p:cNvPr>
            <p:cNvSpPr/>
            <p:nvPr/>
          </p:nvSpPr>
          <p:spPr>
            <a:xfrm>
              <a:off x="9402499" y="2304460"/>
              <a:ext cx="358084" cy="3580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0602A44-13DD-A944-AC6B-B6756B1F2B5B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9269408" y="2004466"/>
              <a:ext cx="312133" cy="299994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FDD86E8-758D-9B40-A40D-70ED6381344F}"/>
                </a:ext>
              </a:extLst>
            </p:cNvPr>
            <p:cNvSpPr/>
            <p:nvPr/>
          </p:nvSpPr>
          <p:spPr>
            <a:xfrm>
              <a:off x="7230056" y="2300552"/>
              <a:ext cx="358084" cy="35808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70A9103-5FF3-AE47-94C1-1BCF289B2041}"/>
                </a:ext>
              </a:extLst>
            </p:cNvPr>
            <p:cNvCxnSpPr>
              <a:cxnSpLocks/>
              <a:stCxn id="139" idx="4"/>
              <a:endCxn id="143" idx="0"/>
            </p:cNvCxnSpPr>
            <p:nvPr/>
          </p:nvCxnSpPr>
          <p:spPr>
            <a:xfrm flipH="1">
              <a:off x="7409098" y="2016724"/>
              <a:ext cx="126302" cy="28382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099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3">
                <a:extLst>
                  <a:ext uri="{FF2B5EF4-FFF2-40B4-BE49-F238E27FC236}">
                    <a16:creationId xmlns:a16="http://schemas.microsoft.com/office/drawing/2014/main" id="{0AC343AA-9D90-B64D-A88D-F74F43A12F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</p:txBody>
          </p:sp>
        </mc:Choice>
        <mc:Fallback xmlns="">
          <p:sp>
            <p:nvSpPr>
              <p:cNvPr id="35" name="Content Placeholder 3">
                <a:extLst>
                  <a:ext uri="{FF2B5EF4-FFF2-40B4-BE49-F238E27FC236}">
                    <a16:creationId xmlns:a16="http://schemas.microsoft.com/office/drawing/2014/main" id="{0AC343AA-9D90-B64D-A88D-F74F43A12F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800F39E9-75D0-5941-8DB1-4E90789BE4F4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0CEE4-EA88-F443-A48B-112A92ECC884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E6A656-A0B7-5E49-937A-57D5397539D7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4AEDB85-EFA8-EB40-839E-147D0B3DF830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B2915C-BB2A-7E40-A0F2-366805533F99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B2915C-BB2A-7E40-A0F2-366805533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27E763-D4C7-0B4E-B0B1-2F408D523228}"/>
                  </a:ext>
                </a:extLst>
              </p:cNvPr>
              <p:cNvSpPr txBox="1"/>
              <p:nvPr/>
            </p:nvSpPr>
            <p:spPr>
              <a:xfrm>
                <a:off x="8090214" y="3061595"/>
                <a:ext cx="1493935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27E763-D4C7-0B4E-B0B1-2F408D52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214" y="3061595"/>
                <a:ext cx="1493935" cy="35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0C6BA3D-601A-3247-8AC8-161AE334557B}"/>
              </a:ext>
            </a:extLst>
          </p:cNvPr>
          <p:cNvGrpSpPr/>
          <p:nvPr/>
        </p:nvGrpSpPr>
        <p:grpSpPr>
          <a:xfrm rot="20060704">
            <a:off x="8807533" y="2695887"/>
            <a:ext cx="2933205" cy="2054431"/>
            <a:chOff x="8763990" y="2306194"/>
            <a:chExt cx="2933205" cy="205443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E4AC18-42B7-CA4C-B49D-29BA07E92892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DE8502-AA59-314A-90F6-DFCFC916A5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211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AF32E6FB-86D3-A146-9946-9E952EB7F6D7}"/>
              </a:ext>
            </a:extLst>
          </p:cNvPr>
          <p:cNvSpPr/>
          <p:nvPr/>
        </p:nvSpPr>
        <p:spPr>
          <a:xfrm>
            <a:off x="9982200" y="3559090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F1FE68B-EB7F-6A4C-9810-CE85005ADF40}"/>
              </a:ext>
            </a:extLst>
          </p:cNvPr>
          <p:cNvSpPr/>
          <p:nvPr/>
        </p:nvSpPr>
        <p:spPr>
          <a:xfrm>
            <a:off x="8512994" y="3763763"/>
            <a:ext cx="1995694" cy="1995694"/>
          </a:xfrm>
          <a:prstGeom prst="ellipse">
            <a:avLst/>
          </a:prstGeom>
          <a:gradFill flip="none" rotWithShape="1">
            <a:gsLst>
              <a:gs pos="0">
                <a:srgbClr val="D98B0C">
                  <a:lumMod val="100000"/>
                  <a:alpha val="4044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04DDA-4A3B-0841-B516-4865621D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Hypernymy</a:t>
            </a:r>
            <a:r>
              <a:rPr lang="zh-TW" altLang="en-US"/>
              <a:t> </a:t>
            </a:r>
            <a:r>
              <a:rPr lang="en-US" altLang="zh-TW"/>
              <a:t>Learning</a:t>
            </a:r>
            <a:r>
              <a:rPr lang="zh-TW" altLang="en-US"/>
              <a:t> </a:t>
            </a:r>
            <a:r>
              <a:rPr lang="en-US" altLang="zh-TW"/>
              <a:t>in</a:t>
            </a:r>
            <a:r>
              <a:rPr lang="zh-TW" altLang="en-US"/>
              <a:t> </a:t>
            </a:r>
            <a:r>
              <a:rPr lang="en-US" altLang="zh-TW"/>
              <a:t>FDS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122A7-CE7D-6448-A748-D1DD6324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157EA-20DF-AF46-B52B-79456540E752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TW" sz="1700" dirty="0"/>
                  <a:t>Observe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bark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r>
                  <a:rPr lang="en-US" altLang="zh-TW" sz="17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STR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dog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←"/>
                        <m:vertJc m:val="bot"/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RG</m:t>
                        </m:r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brk m:alnAt="2"/>
                          </m:rPr>
                          <a:rPr lang="en-US" altLang="zh-TW" sz="1700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  <m:brk m:alnAt="2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n-US" altLang="zh-TW" sz="1700" dirty="0">
                            <a:latin typeface="Cambria Math" panose="02040503050406030204" pitchFamily="18" charset="0"/>
                          </a:rPr>
                          <m:t>EQ</m:t>
                        </m:r>
                      </m:e>
                    </m:groupChr>
                    <m:sSub>
                      <m:sSubPr>
                        <m:ctrlPr>
                          <a:rPr lang="en-US" altLang="zh-TW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700" b="0" i="0" dirty="0">
                            <a:latin typeface="Cambria Math" panose="02040503050406030204" pitchFamily="18" charset="0"/>
                          </a:rPr>
                          <m:t>eat</m:t>
                        </m:r>
                      </m:e>
                      <m:sub>
                        <m:r>
                          <a:rPr lang="en-US" altLang="zh-TW" sz="1700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TW" sz="1700" dirty="0"/>
              </a:p>
              <a:p>
                <a:pPr marL="0" indent="0">
                  <a:buNone/>
                </a:pPr>
                <a:endParaRPr lang="en-US" altLang="zh-TW" sz="17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2A6F17F-CAF2-A444-BE05-1162C6FE5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31923" cy="4351338"/>
              </a:xfr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B98CA-00BB-B943-8B61-2CBDA38D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Probing Hypernymy in Functional Distributional Semantics - DELPH-IN Summit 2023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3FD53C-2C41-114C-BC51-CA99111D5BB3}"/>
              </a:ext>
            </a:extLst>
          </p:cNvPr>
          <p:cNvCxnSpPr>
            <a:cxnSpLocks/>
          </p:cNvCxnSpPr>
          <p:nvPr/>
        </p:nvCxnSpPr>
        <p:spPr>
          <a:xfrm flipV="1">
            <a:off x="10195956" y="2066306"/>
            <a:ext cx="0" cy="321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038E94-6EE7-314E-B028-76644304DA36}"/>
              </a:ext>
            </a:extLst>
          </p:cNvPr>
          <p:cNvCxnSpPr>
            <a:cxnSpLocks/>
          </p:cNvCxnSpPr>
          <p:nvPr/>
        </p:nvCxnSpPr>
        <p:spPr>
          <a:xfrm flipV="1">
            <a:off x="8610600" y="3664320"/>
            <a:ext cx="33270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D2B0A3C-1EED-9946-AC66-3D6BC3C24738}"/>
              </a:ext>
            </a:extLst>
          </p:cNvPr>
          <p:cNvSpPr/>
          <p:nvPr/>
        </p:nvSpPr>
        <p:spPr>
          <a:xfrm>
            <a:off x="9285137" y="2763110"/>
            <a:ext cx="1821638" cy="1821638"/>
          </a:xfrm>
          <a:prstGeom prst="ellipse">
            <a:avLst/>
          </a:prstGeom>
          <a:solidFill>
            <a:srgbClr val="1D9A79">
              <a:alpha val="8235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D7FBE-C3B2-A648-91BD-7134703BFA66}"/>
                  </a:ext>
                </a:extLst>
              </p:cNvPr>
              <p:cNvSpPr txBox="1"/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0" i="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eat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7D7FBE-C3B2-A648-91BD-7134703BF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0605" y="4511874"/>
                <a:ext cx="748154" cy="599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EC50F8-E8E2-9246-AB36-CA83A6753AA3}"/>
                  </a:ext>
                </a:extLst>
              </p:cNvPr>
              <p:cNvSpPr txBox="1"/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1800" b="0" i="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TW" sz="1800" b="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bark</m:t>
                              </m:r>
                              <m:r>
                                <a:rPr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2EC50F8-E8E2-9246-AB36-CA83A6753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46" y="4812875"/>
                <a:ext cx="844334" cy="599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/>
              <p:nvPr/>
            </p:nvSpPr>
            <p:spPr>
              <a:xfrm>
                <a:off x="8831719" y="2489878"/>
                <a:ext cx="1493935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HK" sz="1600" i="1">
                              <a:solidFill>
                                <a:srgbClr val="9D6BE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dog</m:t>
                              </m:r>
                              <m:r>
                                <a:rPr lang="en-HK" sz="1600" i="1">
                                  <a:solidFill>
                                    <a:srgbClr val="9D6BE1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HK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>
                  <a:solidFill>
                    <a:srgbClr val="9D6BE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351DC3-11A3-CE4B-B0E2-071EF9907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719" y="2489878"/>
                <a:ext cx="1493935" cy="35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B5D0AC3-8AE5-A749-9544-F8DA3F54F9DD}"/>
              </a:ext>
            </a:extLst>
          </p:cNvPr>
          <p:cNvGrpSpPr/>
          <p:nvPr/>
        </p:nvGrpSpPr>
        <p:grpSpPr>
          <a:xfrm rot="19900858">
            <a:off x="8874002" y="2015601"/>
            <a:ext cx="2933205" cy="2054431"/>
            <a:chOff x="8763990" y="2306194"/>
            <a:chExt cx="2933205" cy="205443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0F1B3A3-14B5-334D-B733-3285FE290E81}"/>
                </a:ext>
              </a:extLst>
            </p:cNvPr>
            <p:cNvCxnSpPr>
              <a:cxnSpLocks/>
            </p:cNvCxnSpPr>
            <p:nvPr/>
          </p:nvCxnSpPr>
          <p:spPr>
            <a:xfrm>
              <a:off x="8763990" y="2306194"/>
              <a:ext cx="2933205" cy="2054431"/>
            </a:xfrm>
            <a:prstGeom prst="line">
              <a:avLst/>
            </a:prstGeom>
            <a:ln w="12700">
              <a:solidFill>
                <a:srgbClr val="9D6B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A110377-ECB9-8A47-B08D-944802495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6675" y="2512855"/>
              <a:ext cx="139603" cy="188464"/>
            </a:xfrm>
            <a:prstGeom prst="straightConnector1">
              <a:avLst/>
            </a:prstGeom>
            <a:ln w="12700">
              <a:solidFill>
                <a:srgbClr val="9D6BE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261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Dark Green">
      <a:dk1>
        <a:srgbClr val="000000"/>
      </a:dk1>
      <a:lt1>
        <a:srgbClr val="FFFFFF"/>
      </a:lt1>
      <a:dk2>
        <a:srgbClr val="244513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{88113B49-659F-CC40-8E26-40EB648817AC}tf16401378</Template>
  <TotalTime>44875</TotalTime>
  <Words>4157</Words>
  <Application>Microsoft Macintosh PowerPoint</Application>
  <PresentationFormat>Widescreen</PresentationFormat>
  <Paragraphs>811</Paragraphs>
  <Slides>58</Slides>
  <Notes>32</Notes>
  <HiddenSlides>12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Cambria Math</vt:lpstr>
      <vt:lpstr>Office Theme</vt:lpstr>
      <vt:lpstr>Probing Hypernymy in Functional Distributional Semantics</vt:lpstr>
      <vt:lpstr>Hypernymy</vt:lpstr>
      <vt:lpstr>Unsupervised Hypernymy Detection</vt:lpstr>
      <vt:lpstr>Overview</vt:lpstr>
      <vt:lpstr>Hypernymy Modelling in FDS</vt:lpstr>
      <vt:lpstr>Hypernymy Modelling in FDS</vt:lpstr>
      <vt:lpstr>Hypernymy Modelling in FDS</vt:lpstr>
      <vt:lpstr>Hypernymy Learning in FDS</vt:lpstr>
      <vt:lpstr>Hypernymy Learning in FDS</vt:lpstr>
      <vt:lpstr>Hypernymy Learning in FDS</vt:lpstr>
      <vt:lpstr>Hypernymy Learning in FDS</vt:lpstr>
      <vt:lpstr>Hypernymy Learning in FDS</vt:lpstr>
      <vt:lpstr>Toy Training Set 1</vt:lpstr>
      <vt:lpstr>Using FDS</vt:lpstr>
      <vt:lpstr>Toy Test Sets</vt:lpstr>
      <vt:lpstr>Results on Toy Data Sets</vt:lpstr>
      <vt:lpstr>Hypernymy Learning in FDS</vt:lpstr>
      <vt:lpstr>Hypernymy Learning in FDS</vt:lpstr>
      <vt:lpstr>Hypernymy Learning in FDS</vt:lpstr>
      <vt:lpstr>Universal Objective</vt:lpstr>
      <vt:lpstr>Universal Objective</vt:lpstr>
      <vt:lpstr>Universal Objective</vt:lpstr>
      <vt:lpstr>Universal Objective</vt:lpstr>
      <vt:lpstr>Universal Objective</vt:lpstr>
      <vt:lpstr>Universal Objective</vt:lpstr>
      <vt:lpstr>Universal Objective</vt:lpstr>
      <vt:lpstr>Toy Data Set 2</vt:lpstr>
      <vt:lpstr>Toy Test Sets</vt:lpstr>
      <vt:lpstr>Toy Test Sets</vt:lpstr>
      <vt:lpstr>Toy Data Set 3</vt:lpstr>
      <vt:lpstr>Toy Test Sets</vt:lpstr>
      <vt:lpstr>Toy Test Sets</vt:lpstr>
      <vt:lpstr>Results on Toy Data Sets</vt:lpstr>
      <vt:lpstr>Results on Toy Data Sets</vt:lpstr>
      <vt:lpstr>Results on Toy Data Sets</vt:lpstr>
      <vt:lpstr>Results on Toy Data Sets</vt:lpstr>
      <vt:lpstr>Experiments on Real Data Sets</vt:lpstr>
      <vt:lpstr>Hypernym Detection Test Sets</vt:lpstr>
      <vt:lpstr>Points to Note</vt:lpstr>
      <vt:lpstr>Results on DBLESS</vt:lpstr>
      <vt:lpstr>Results on WBLESS</vt:lpstr>
      <vt:lpstr>Results on WBLESS</vt:lpstr>
      <vt:lpstr>Results on BIBLESS</vt:lpstr>
      <vt:lpstr>Limitations</vt:lpstr>
      <vt:lpstr>Conclusion</vt:lpstr>
      <vt:lpstr>Thank you!</vt:lpstr>
      <vt:lpstr>Hypernymy Modelling in FDS</vt:lpstr>
      <vt:lpstr>Hypernymy Modelling in FDS</vt:lpstr>
      <vt:lpstr>Hypernymy Learning in FDS</vt:lpstr>
      <vt:lpstr>Hypernymy Learning in FDS</vt:lpstr>
      <vt:lpstr>Hypernymy Learning in FDS</vt:lpstr>
      <vt:lpstr>Universal Objective</vt:lpstr>
      <vt:lpstr>Variational Inference</vt:lpstr>
      <vt:lpstr>Variational Inference</vt:lpstr>
      <vt:lpstr>Variational Inference</vt:lpstr>
      <vt:lpstr>FDS at Scale</vt:lpstr>
      <vt:lpstr>FDS at Scale</vt:lpstr>
      <vt:lpstr>FDS at Scale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Composition with PSHRG for Derivation Reconstruction from Graph-Based Meaning Representations</dc:title>
  <dc:creator>LO, Chun Hei</dc:creator>
  <cp:lastModifiedBy>LO, Chun Hei</cp:lastModifiedBy>
  <cp:revision>1164</cp:revision>
  <cp:lastPrinted>2022-04-07T19:36:41Z</cp:lastPrinted>
  <dcterms:created xsi:type="dcterms:W3CDTF">2022-04-05T12:26:33Z</dcterms:created>
  <dcterms:modified xsi:type="dcterms:W3CDTF">2023-06-27T08:24:13Z</dcterms:modified>
</cp:coreProperties>
</file>